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3" r:id="rId1"/>
  </p:sldMasterIdLst>
  <p:notesMasterIdLst>
    <p:notesMasterId r:id="rId31"/>
  </p:notesMasterIdLst>
  <p:sldIdLst>
    <p:sldId id="305" r:id="rId2"/>
    <p:sldId id="304" r:id="rId3"/>
    <p:sldId id="306" r:id="rId4"/>
    <p:sldId id="257" r:id="rId5"/>
    <p:sldId id="287" r:id="rId6"/>
    <p:sldId id="307" r:id="rId7"/>
    <p:sldId id="258" r:id="rId8"/>
    <p:sldId id="288" r:id="rId9"/>
    <p:sldId id="303" r:id="rId10"/>
    <p:sldId id="259" r:id="rId11"/>
    <p:sldId id="260" r:id="rId12"/>
    <p:sldId id="261" r:id="rId13"/>
    <p:sldId id="302" r:id="rId14"/>
    <p:sldId id="27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8" r:id="rId28"/>
    <p:sldId id="280" r:id="rId29"/>
    <p:sldId id="301" r:id="rId3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99FF"/>
    <a:srgbClr val="E8CAB4"/>
    <a:srgbClr val="CCFFFF"/>
    <a:srgbClr val="CCFFCC"/>
    <a:srgbClr val="FFCCFF"/>
    <a:srgbClr val="FFFFCC"/>
    <a:srgbClr val="CCEC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 autoAdjust="0"/>
    <p:restoredTop sz="94660"/>
  </p:normalViewPr>
  <p:slideViewPr>
    <p:cSldViewPr>
      <p:cViewPr>
        <p:scale>
          <a:sx n="118" d="100"/>
          <a:sy n="118" d="100"/>
        </p:scale>
        <p:origin x="-30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C89AB-4A7B-4739-B868-B49C3226D7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k-SK"/>
        </a:p>
      </dgm:t>
    </dgm:pt>
    <dgm:pt modelId="{CC41C478-3EB6-4DD0-B41F-D54C6255A97B}" type="pres">
      <dgm:prSet presAssocID="{9D7C89AB-4A7B-4739-B868-B49C3226D7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A0D0B67C-BDA3-4015-B531-9DFBFC1BE93B}" type="presOf" srcId="{9D7C89AB-4A7B-4739-B868-B49C3226D710}" destId="{CC41C478-3EB6-4DD0-B41F-D54C6255A9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3B0BA6-EFB1-4754-ABE0-2FF99CCF34A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CCF0A64-C152-4BDF-8E33-D8808C7C38C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Ľudská bytosť je veľmi zraniteľná a potrebuje ochranu pred zanedbávaním, násilím.</a:t>
          </a:r>
          <a:endParaRPr lang="sk-SK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648AEB-3895-485B-821B-ECFF39521886}" type="parTrans" cxnId="{8A1F9460-CA96-4C44-8BE9-6A37C0200C3E}">
      <dgm:prSet/>
      <dgm:spPr/>
      <dgm:t>
        <a:bodyPr/>
        <a:lstStyle/>
        <a:p>
          <a:endParaRPr lang="sk-SK"/>
        </a:p>
      </dgm:t>
    </dgm:pt>
    <dgm:pt modelId="{7020D9CA-03CA-4E2C-AA2E-D13FF4F74CB7}" type="sibTrans" cxnId="{8A1F9460-CA96-4C44-8BE9-6A37C0200C3E}">
      <dgm:prSet/>
      <dgm:spPr/>
      <dgm:t>
        <a:bodyPr/>
        <a:lstStyle/>
        <a:p>
          <a:endParaRPr lang="sk-SK"/>
        </a:p>
      </dgm:t>
    </dgm:pt>
    <dgm:pt modelId="{6802088F-3C6D-4EFC-B591-AF313AD0C4D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Ľudské práva sú spoločné všetkým ľudským bytostiam a sú postavené na zásade “všetci ľudia sú si rovní“.</a:t>
          </a:r>
          <a:endParaRPr lang="sk-SK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A6BA12-80C8-4F3D-8C31-B575FF573847}" type="parTrans" cxnId="{664C5B43-6A21-43BB-B296-072718B661AE}">
      <dgm:prSet/>
      <dgm:spPr/>
      <dgm:t>
        <a:bodyPr/>
        <a:lstStyle/>
        <a:p>
          <a:endParaRPr lang="sk-SK"/>
        </a:p>
      </dgm:t>
    </dgm:pt>
    <dgm:pt modelId="{A7188000-6B7D-4B76-B78B-995DD583A4A8}" type="sibTrans" cxnId="{664C5B43-6A21-43BB-B296-072718B661AE}">
      <dgm:prSet/>
      <dgm:spPr/>
      <dgm:t>
        <a:bodyPr/>
        <a:lstStyle/>
        <a:p>
          <a:endParaRPr lang="sk-SK"/>
        </a:p>
      </dgm:t>
    </dgm:pt>
    <dgm:pt modelId="{E43E78FD-6283-4BAF-BB08-D2A4BBF6024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Ľudské práva by sme mohli chápať aj ako základné pravidlá hry, ktoré musia rešpektovať vládnuci aj ovládaní.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CD8A53-0847-46E6-AB2F-AC927DF608EF}" type="parTrans" cxnId="{4294BC5F-AAD3-4EB1-BD10-A743BC91E9DE}">
      <dgm:prSet/>
      <dgm:spPr/>
      <dgm:t>
        <a:bodyPr/>
        <a:lstStyle/>
        <a:p>
          <a:endParaRPr lang="sk-SK"/>
        </a:p>
      </dgm:t>
    </dgm:pt>
    <dgm:pt modelId="{D9CF0ACD-007A-48D5-8B02-818F14C92198}" type="sibTrans" cxnId="{4294BC5F-AAD3-4EB1-BD10-A743BC91E9DE}">
      <dgm:prSet/>
      <dgm:spPr/>
      <dgm:t>
        <a:bodyPr/>
        <a:lstStyle/>
        <a:p>
          <a:endParaRPr lang="sk-SK"/>
        </a:p>
      </dgm:t>
    </dgm:pt>
    <dgm:pt modelId="{C9F7A301-429C-400A-8057-032CA1314E7A}" type="pres">
      <dgm:prSet presAssocID="{D93B0BA6-EFB1-4754-ABE0-2FF99CCF34A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74EAB49-A812-4189-889A-92BFA6FB69A9}" type="pres">
      <dgm:prSet presAssocID="{1CCF0A64-C152-4BDF-8E33-D8808C7C38C2}" presName="composite" presStyleCnt="0"/>
      <dgm:spPr/>
    </dgm:pt>
    <dgm:pt modelId="{8FAC0708-A441-4D09-AD67-BB1D2CC13E0C}" type="pres">
      <dgm:prSet presAssocID="{1CCF0A64-C152-4BDF-8E33-D8808C7C38C2}" presName="imgShp" presStyleLbl="fgImgPlace1" presStyleIdx="0" presStyleCnt="3"/>
      <dgm:spPr>
        <a:solidFill>
          <a:schemeClr val="accent1"/>
        </a:solidFill>
      </dgm:spPr>
      <dgm:t>
        <a:bodyPr/>
        <a:lstStyle/>
        <a:p>
          <a:endParaRPr lang="sk-SK"/>
        </a:p>
      </dgm:t>
    </dgm:pt>
    <dgm:pt modelId="{3A24E4C3-1E86-46C5-B2F4-38C610A54E6E}" type="pres">
      <dgm:prSet presAssocID="{1CCF0A64-C152-4BDF-8E33-D8808C7C38C2}" presName="txShp" presStyleLbl="node1" presStyleIdx="0" presStyleCnt="3" custLinFactNeighborX="3338" custLinFactNeighborY="-22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7865093-E161-4015-81B9-B9DDFBFA3B84}" type="pres">
      <dgm:prSet presAssocID="{7020D9CA-03CA-4E2C-AA2E-D13FF4F74CB7}" presName="spacing" presStyleCnt="0"/>
      <dgm:spPr/>
    </dgm:pt>
    <dgm:pt modelId="{356F26A8-416D-4A3D-A089-6083A9B9B666}" type="pres">
      <dgm:prSet presAssocID="{6802088F-3C6D-4EFC-B591-AF313AD0C4DC}" presName="composite" presStyleCnt="0"/>
      <dgm:spPr/>
    </dgm:pt>
    <dgm:pt modelId="{D653D6FA-42C1-4D6D-ACD3-74BA08834BCF}" type="pres">
      <dgm:prSet presAssocID="{6802088F-3C6D-4EFC-B591-AF313AD0C4DC}" presName="imgShp" presStyleLbl="fgImgPlace1" presStyleIdx="1" presStyleCnt="3"/>
      <dgm:spPr>
        <a:solidFill>
          <a:schemeClr val="accent1"/>
        </a:solidFill>
      </dgm:spPr>
      <dgm:t>
        <a:bodyPr/>
        <a:lstStyle/>
        <a:p>
          <a:endParaRPr lang="sk-SK"/>
        </a:p>
      </dgm:t>
    </dgm:pt>
    <dgm:pt modelId="{87E87A5F-B243-4686-9465-7823551A2C9E}" type="pres">
      <dgm:prSet presAssocID="{6802088F-3C6D-4EFC-B591-AF313AD0C4D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287B230-56E9-40BC-815C-84CDBF7CCE4E}" type="pres">
      <dgm:prSet presAssocID="{A7188000-6B7D-4B76-B78B-995DD583A4A8}" presName="spacing" presStyleCnt="0"/>
      <dgm:spPr/>
    </dgm:pt>
    <dgm:pt modelId="{2DA3F5DE-CC47-4517-B526-36DE2DAA094F}" type="pres">
      <dgm:prSet presAssocID="{E43E78FD-6283-4BAF-BB08-D2A4BBF6024C}" presName="composite" presStyleCnt="0"/>
      <dgm:spPr/>
    </dgm:pt>
    <dgm:pt modelId="{C34EACA7-31AA-4822-9EBB-3B762A59C094}" type="pres">
      <dgm:prSet presAssocID="{E43E78FD-6283-4BAF-BB08-D2A4BBF6024C}" presName="imgShp" presStyleLbl="fgImgPlace1" presStyleIdx="2" presStyleCnt="3"/>
      <dgm:spPr>
        <a:solidFill>
          <a:schemeClr val="accent1"/>
        </a:solidFill>
      </dgm:spPr>
      <dgm:t>
        <a:bodyPr/>
        <a:lstStyle/>
        <a:p>
          <a:endParaRPr lang="sk-SK"/>
        </a:p>
      </dgm:t>
    </dgm:pt>
    <dgm:pt modelId="{6816CF0A-2B63-469A-BA0D-3F7CB38CFF84}" type="pres">
      <dgm:prSet presAssocID="{E43E78FD-6283-4BAF-BB08-D2A4BBF6024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294BC5F-AAD3-4EB1-BD10-A743BC91E9DE}" srcId="{D93B0BA6-EFB1-4754-ABE0-2FF99CCF34A8}" destId="{E43E78FD-6283-4BAF-BB08-D2A4BBF6024C}" srcOrd="2" destOrd="0" parTransId="{B5CD8A53-0847-46E6-AB2F-AC927DF608EF}" sibTransId="{D9CF0ACD-007A-48D5-8B02-818F14C92198}"/>
    <dgm:cxn modelId="{664C5B43-6A21-43BB-B296-072718B661AE}" srcId="{D93B0BA6-EFB1-4754-ABE0-2FF99CCF34A8}" destId="{6802088F-3C6D-4EFC-B591-AF313AD0C4DC}" srcOrd="1" destOrd="0" parTransId="{DBA6BA12-80C8-4F3D-8C31-B575FF573847}" sibTransId="{A7188000-6B7D-4B76-B78B-995DD583A4A8}"/>
    <dgm:cxn modelId="{34E540D9-4A6D-45D2-8D3E-95A4A2956D8F}" type="presOf" srcId="{E43E78FD-6283-4BAF-BB08-D2A4BBF6024C}" destId="{6816CF0A-2B63-469A-BA0D-3F7CB38CFF84}" srcOrd="0" destOrd="0" presId="urn:microsoft.com/office/officeart/2005/8/layout/vList3#1"/>
    <dgm:cxn modelId="{7D2DDDBF-F4CF-4D93-9037-9B8A5144C00F}" type="presOf" srcId="{1CCF0A64-C152-4BDF-8E33-D8808C7C38C2}" destId="{3A24E4C3-1E86-46C5-B2F4-38C610A54E6E}" srcOrd="0" destOrd="0" presId="urn:microsoft.com/office/officeart/2005/8/layout/vList3#1"/>
    <dgm:cxn modelId="{8A1F9460-CA96-4C44-8BE9-6A37C0200C3E}" srcId="{D93B0BA6-EFB1-4754-ABE0-2FF99CCF34A8}" destId="{1CCF0A64-C152-4BDF-8E33-D8808C7C38C2}" srcOrd="0" destOrd="0" parTransId="{33648AEB-3895-485B-821B-ECFF39521886}" sibTransId="{7020D9CA-03CA-4E2C-AA2E-D13FF4F74CB7}"/>
    <dgm:cxn modelId="{6362D422-209F-4EE0-9A1F-00950B5EC266}" type="presOf" srcId="{6802088F-3C6D-4EFC-B591-AF313AD0C4DC}" destId="{87E87A5F-B243-4686-9465-7823551A2C9E}" srcOrd="0" destOrd="0" presId="urn:microsoft.com/office/officeart/2005/8/layout/vList3#1"/>
    <dgm:cxn modelId="{540B036B-5616-48E9-8993-F447DED77E42}" type="presOf" srcId="{D93B0BA6-EFB1-4754-ABE0-2FF99CCF34A8}" destId="{C9F7A301-429C-400A-8057-032CA1314E7A}" srcOrd="0" destOrd="0" presId="urn:microsoft.com/office/officeart/2005/8/layout/vList3#1"/>
    <dgm:cxn modelId="{7DA1C585-985E-4047-B21B-84D99FE6B409}" type="presParOf" srcId="{C9F7A301-429C-400A-8057-032CA1314E7A}" destId="{974EAB49-A812-4189-889A-92BFA6FB69A9}" srcOrd="0" destOrd="0" presId="urn:microsoft.com/office/officeart/2005/8/layout/vList3#1"/>
    <dgm:cxn modelId="{5C1AD621-4E43-48D1-899E-3609FEE756D1}" type="presParOf" srcId="{974EAB49-A812-4189-889A-92BFA6FB69A9}" destId="{8FAC0708-A441-4D09-AD67-BB1D2CC13E0C}" srcOrd="0" destOrd="0" presId="urn:microsoft.com/office/officeart/2005/8/layout/vList3#1"/>
    <dgm:cxn modelId="{764733B5-9E07-4A73-856A-89AD62011CAB}" type="presParOf" srcId="{974EAB49-A812-4189-889A-92BFA6FB69A9}" destId="{3A24E4C3-1E86-46C5-B2F4-38C610A54E6E}" srcOrd="1" destOrd="0" presId="urn:microsoft.com/office/officeart/2005/8/layout/vList3#1"/>
    <dgm:cxn modelId="{DEF251BD-2E55-43B2-A6F6-1C5768E6F3D0}" type="presParOf" srcId="{C9F7A301-429C-400A-8057-032CA1314E7A}" destId="{67865093-E161-4015-81B9-B9DDFBFA3B84}" srcOrd="1" destOrd="0" presId="urn:microsoft.com/office/officeart/2005/8/layout/vList3#1"/>
    <dgm:cxn modelId="{CAC29873-84C0-4BC5-A231-4316AE299012}" type="presParOf" srcId="{C9F7A301-429C-400A-8057-032CA1314E7A}" destId="{356F26A8-416D-4A3D-A089-6083A9B9B666}" srcOrd="2" destOrd="0" presId="urn:microsoft.com/office/officeart/2005/8/layout/vList3#1"/>
    <dgm:cxn modelId="{0B304285-492F-4840-B2B3-1A126B9C651B}" type="presParOf" srcId="{356F26A8-416D-4A3D-A089-6083A9B9B666}" destId="{D653D6FA-42C1-4D6D-ACD3-74BA08834BCF}" srcOrd="0" destOrd="0" presId="urn:microsoft.com/office/officeart/2005/8/layout/vList3#1"/>
    <dgm:cxn modelId="{86D63BC5-1755-4E4A-BD7B-F049F740996A}" type="presParOf" srcId="{356F26A8-416D-4A3D-A089-6083A9B9B666}" destId="{87E87A5F-B243-4686-9465-7823551A2C9E}" srcOrd="1" destOrd="0" presId="urn:microsoft.com/office/officeart/2005/8/layout/vList3#1"/>
    <dgm:cxn modelId="{339B1F0F-8243-4AFA-9486-A11A11DFEB35}" type="presParOf" srcId="{C9F7A301-429C-400A-8057-032CA1314E7A}" destId="{8287B230-56E9-40BC-815C-84CDBF7CCE4E}" srcOrd="3" destOrd="0" presId="urn:microsoft.com/office/officeart/2005/8/layout/vList3#1"/>
    <dgm:cxn modelId="{5C84D17A-1A53-43F6-9AE9-5B8C5F137062}" type="presParOf" srcId="{C9F7A301-429C-400A-8057-032CA1314E7A}" destId="{2DA3F5DE-CC47-4517-B526-36DE2DAA094F}" srcOrd="4" destOrd="0" presId="urn:microsoft.com/office/officeart/2005/8/layout/vList3#1"/>
    <dgm:cxn modelId="{098B250D-6FD8-4705-A819-04DD4DB510D2}" type="presParOf" srcId="{2DA3F5DE-CC47-4517-B526-36DE2DAA094F}" destId="{C34EACA7-31AA-4822-9EBB-3B762A59C094}" srcOrd="0" destOrd="0" presId="urn:microsoft.com/office/officeart/2005/8/layout/vList3#1"/>
    <dgm:cxn modelId="{0EEC6F03-6856-4047-9360-F71B5DDFDA9A}" type="presParOf" srcId="{2DA3F5DE-CC47-4517-B526-36DE2DAA094F}" destId="{6816CF0A-2B63-469A-BA0D-3F7CB38CFF8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6B7750-F3B0-41DC-82A6-FC7C617B1C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k-SK"/>
        </a:p>
      </dgm:t>
    </dgm:pt>
    <dgm:pt modelId="{66E39AC5-85E2-4CC5-921A-C25B17384268}" type="pres">
      <dgm:prSet presAssocID="{496B7750-F3B0-41DC-82A6-FC7C617B1C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9291D623-035E-45E1-8210-023E748BD92E}" type="presOf" srcId="{496B7750-F3B0-41DC-82A6-FC7C617B1CBE}" destId="{66E39AC5-85E2-4CC5-921A-C25B173842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3B0BA6-EFB1-4754-ABE0-2FF99CCF34A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CCF0A64-C152-4BDF-8E33-D8808C7C38C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Nasledujúce obrázky vyjadrujú niektoré ľudské práva. </a:t>
          </a:r>
          <a:endParaRPr lang="sk-SK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648AEB-3895-485B-821B-ECFF39521886}" type="parTrans" cxnId="{8A1F9460-CA96-4C44-8BE9-6A37C0200C3E}">
      <dgm:prSet/>
      <dgm:spPr/>
      <dgm:t>
        <a:bodyPr/>
        <a:lstStyle/>
        <a:p>
          <a:endParaRPr lang="sk-SK"/>
        </a:p>
      </dgm:t>
    </dgm:pt>
    <dgm:pt modelId="{7020D9CA-03CA-4E2C-AA2E-D13FF4F74CB7}" type="sibTrans" cxnId="{8A1F9460-CA96-4C44-8BE9-6A37C0200C3E}">
      <dgm:prSet/>
      <dgm:spPr/>
      <dgm:t>
        <a:bodyPr/>
        <a:lstStyle/>
        <a:p>
          <a:endParaRPr lang="sk-SK"/>
        </a:p>
      </dgm:t>
    </dgm:pt>
    <dgm:pt modelId="{6802088F-3C6D-4EFC-B591-AF313AD0C4D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Pozrime sa na obrázky a pokúsme sa povedať, ktoré ľudské právo znázorňujú</a:t>
          </a:r>
          <a:endParaRPr lang="sk-SK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A6BA12-80C8-4F3D-8C31-B575FF573847}" type="parTrans" cxnId="{664C5B43-6A21-43BB-B296-072718B661AE}">
      <dgm:prSet/>
      <dgm:spPr/>
      <dgm:t>
        <a:bodyPr/>
        <a:lstStyle/>
        <a:p>
          <a:endParaRPr lang="sk-SK"/>
        </a:p>
      </dgm:t>
    </dgm:pt>
    <dgm:pt modelId="{A7188000-6B7D-4B76-B78B-995DD583A4A8}" type="sibTrans" cxnId="{664C5B43-6A21-43BB-B296-072718B661AE}">
      <dgm:prSet/>
      <dgm:spPr/>
      <dgm:t>
        <a:bodyPr/>
        <a:lstStyle/>
        <a:p>
          <a:endParaRPr lang="sk-SK"/>
        </a:p>
      </dgm:t>
    </dgm:pt>
    <dgm:pt modelId="{C9F7A301-429C-400A-8057-032CA1314E7A}" type="pres">
      <dgm:prSet presAssocID="{D93B0BA6-EFB1-4754-ABE0-2FF99CCF34A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74EAB49-A812-4189-889A-92BFA6FB69A9}" type="pres">
      <dgm:prSet presAssocID="{1CCF0A64-C152-4BDF-8E33-D8808C7C38C2}" presName="composite" presStyleCnt="0"/>
      <dgm:spPr/>
    </dgm:pt>
    <dgm:pt modelId="{8FAC0708-A441-4D09-AD67-BB1D2CC13E0C}" type="pres">
      <dgm:prSet presAssocID="{1CCF0A64-C152-4BDF-8E33-D8808C7C38C2}" presName="imgShp" presStyleLbl="fgImgPlace1" presStyleIdx="0" presStyleCnt="2" custScaleX="46617" custScaleY="46617" custLinFactNeighborY="-4449"/>
      <dgm:spPr>
        <a:solidFill>
          <a:schemeClr val="accent1"/>
        </a:solidFill>
      </dgm:spPr>
      <dgm:t>
        <a:bodyPr/>
        <a:lstStyle/>
        <a:p>
          <a:endParaRPr lang="sk-SK"/>
        </a:p>
      </dgm:t>
    </dgm:pt>
    <dgm:pt modelId="{3A24E4C3-1E86-46C5-B2F4-38C610A54E6E}" type="pres">
      <dgm:prSet presAssocID="{1CCF0A64-C152-4BDF-8E33-D8808C7C38C2}" presName="txShp" presStyleLbl="node1" presStyleIdx="0" presStyleCnt="2" custScaleX="99988" custScaleY="46617" custLinFactNeighborX="2243" custLinFactNeighborY="-510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7865093-E161-4015-81B9-B9DDFBFA3B84}" type="pres">
      <dgm:prSet presAssocID="{7020D9CA-03CA-4E2C-AA2E-D13FF4F74CB7}" presName="spacing" presStyleCnt="0"/>
      <dgm:spPr/>
    </dgm:pt>
    <dgm:pt modelId="{356F26A8-416D-4A3D-A089-6083A9B9B666}" type="pres">
      <dgm:prSet presAssocID="{6802088F-3C6D-4EFC-B591-AF313AD0C4DC}" presName="composite" presStyleCnt="0"/>
      <dgm:spPr/>
    </dgm:pt>
    <dgm:pt modelId="{D653D6FA-42C1-4D6D-ACD3-74BA08834BCF}" type="pres">
      <dgm:prSet presAssocID="{6802088F-3C6D-4EFC-B591-AF313AD0C4DC}" presName="imgShp" presStyleLbl="fgImgPlace1" presStyleIdx="1" presStyleCnt="2" custScaleX="46617" custScaleY="46617" custLinFactNeighborY="52"/>
      <dgm:spPr>
        <a:solidFill>
          <a:schemeClr val="accent1"/>
        </a:solidFill>
      </dgm:spPr>
      <dgm:t>
        <a:bodyPr/>
        <a:lstStyle/>
        <a:p>
          <a:endParaRPr lang="sk-SK"/>
        </a:p>
      </dgm:t>
    </dgm:pt>
    <dgm:pt modelId="{87E87A5F-B243-4686-9465-7823551A2C9E}" type="pres">
      <dgm:prSet presAssocID="{6802088F-3C6D-4EFC-B591-AF313AD0C4DC}" presName="txShp" presStyleLbl="node1" presStyleIdx="1" presStyleCnt="2" custScaleY="46617" custLinFactNeighborX="278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0FCE2DF-E24C-49A3-BDF4-A1D6726793AE}" type="presOf" srcId="{1CCF0A64-C152-4BDF-8E33-D8808C7C38C2}" destId="{3A24E4C3-1E86-46C5-B2F4-38C610A54E6E}" srcOrd="0" destOrd="0" presId="urn:microsoft.com/office/officeart/2005/8/layout/vList3#1"/>
    <dgm:cxn modelId="{AC9CE95A-9B3C-4324-B7FB-78646E7F5466}" type="presOf" srcId="{D93B0BA6-EFB1-4754-ABE0-2FF99CCF34A8}" destId="{C9F7A301-429C-400A-8057-032CA1314E7A}" srcOrd="0" destOrd="0" presId="urn:microsoft.com/office/officeart/2005/8/layout/vList3#1"/>
    <dgm:cxn modelId="{664C5B43-6A21-43BB-B296-072718B661AE}" srcId="{D93B0BA6-EFB1-4754-ABE0-2FF99CCF34A8}" destId="{6802088F-3C6D-4EFC-B591-AF313AD0C4DC}" srcOrd="1" destOrd="0" parTransId="{DBA6BA12-80C8-4F3D-8C31-B575FF573847}" sibTransId="{A7188000-6B7D-4B76-B78B-995DD583A4A8}"/>
    <dgm:cxn modelId="{F55E6BE9-FB8C-4A89-81E7-789E54B4AA81}" type="presOf" srcId="{6802088F-3C6D-4EFC-B591-AF313AD0C4DC}" destId="{87E87A5F-B243-4686-9465-7823551A2C9E}" srcOrd="0" destOrd="0" presId="urn:microsoft.com/office/officeart/2005/8/layout/vList3#1"/>
    <dgm:cxn modelId="{8A1F9460-CA96-4C44-8BE9-6A37C0200C3E}" srcId="{D93B0BA6-EFB1-4754-ABE0-2FF99CCF34A8}" destId="{1CCF0A64-C152-4BDF-8E33-D8808C7C38C2}" srcOrd="0" destOrd="0" parTransId="{33648AEB-3895-485B-821B-ECFF39521886}" sibTransId="{7020D9CA-03CA-4E2C-AA2E-D13FF4F74CB7}"/>
    <dgm:cxn modelId="{203E2502-765F-400F-8067-5D45254197A1}" type="presParOf" srcId="{C9F7A301-429C-400A-8057-032CA1314E7A}" destId="{974EAB49-A812-4189-889A-92BFA6FB69A9}" srcOrd="0" destOrd="0" presId="urn:microsoft.com/office/officeart/2005/8/layout/vList3#1"/>
    <dgm:cxn modelId="{8B79A437-3224-41C8-8618-56D5E88FF93C}" type="presParOf" srcId="{974EAB49-A812-4189-889A-92BFA6FB69A9}" destId="{8FAC0708-A441-4D09-AD67-BB1D2CC13E0C}" srcOrd="0" destOrd="0" presId="urn:microsoft.com/office/officeart/2005/8/layout/vList3#1"/>
    <dgm:cxn modelId="{B55021CF-3376-4C07-A867-D231940DC624}" type="presParOf" srcId="{974EAB49-A812-4189-889A-92BFA6FB69A9}" destId="{3A24E4C3-1E86-46C5-B2F4-38C610A54E6E}" srcOrd="1" destOrd="0" presId="urn:microsoft.com/office/officeart/2005/8/layout/vList3#1"/>
    <dgm:cxn modelId="{A2B0616F-7260-44F7-9E26-7E5D94E2A781}" type="presParOf" srcId="{C9F7A301-429C-400A-8057-032CA1314E7A}" destId="{67865093-E161-4015-81B9-B9DDFBFA3B84}" srcOrd="1" destOrd="0" presId="urn:microsoft.com/office/officeart/2005/8/layout/vList3#1"/>
    <dgm:cxn modelId="{E5826A1F-A259-43A6-85A1-41914D213943}" type="presParOf" srcId="{C9F7A301-429C-400A-8057-032CA1314E7A}" destId="{356F26A8-416D-4A3D-A089-6083A9B9B666}" srcOrd="2" destOrd="0" presId="urn:microsoft.com/office/officeart/2005/8/layout/vList3#1"/>
    <dgm:cxn modelId="{FF3D6566-8970-4444-B4D1-F2057E5F02B2}" type="presParOf" srcId="{356F26A8-416D-4A3D-A089-6083A9B9B666}" destId="{D653D6FA-42C1-4D6D-ACD3-74BA08834BCF}" srcOrd="0" destOrd="0" presId="urn:microsoft.com/office/officeart/2005/8/layout/vList3#1"/>
    <dgm:cxn modelId="{D8FD7389-F83C-4B80-BD3C-CD15E3ED3358}" type="presParOf" srcId="{356F26A8-416D-4A3D-A089-6083A9B9B666}" destId="{87E87A5F-B243-4686-9465-7823551A2C9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24E4C3-1E86-46C5-B2F4-38C610A54E6E}">
      <dsp:nvSpPr>
        <dsp:cNvPr id="0" name=""/>
        <dsp:cNvSpPr/>
      </dsp:nvSpPr>
      <dsp:spPr>
        <a:xfrm rot="10800000">
          <a:off x="1962248" y="0"/>
          <a:ext cx="5776722" cy="1257528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535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Ľudská bytosť je veľmi zraniteľná a potrebuje ochranu pred zanedbávaním, násilím.</a:t>
          </a:r>
          <a:endParaRPr lang="sk-SK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62248" y="0"/>
        <a:ext cx="5776722" cy="1257528"/>
      </dsp:txXfrm>
    </dsp:sp>
    <dsp:sp modelId="{8FAC0708-A441-4D09-AD67-BB1D2CC13E0C}">
      <dsp:nvSpPr>
        <dsp:cNvPr id="0" name=""/>
        <dsp:cNvSpPr/>
      </dsp:nvSpPr>
      <dsp:spPr>
        <a:xfrm>
          <a:off x="1140656" y="1306"/>
          <a:ext cx="1257528" cy="1257528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87A5F-B243-4686-9465-7823551A2C9E}">
      <dsp:nvSpPr>
        <dsp:cNvPr id="0" name=""/>
        <dsp:cNvSpPr/>
      </dsp:nvSpPr>
      <dsp:spPr>
        <a:xfrm rot="10800000">
          <a:off x="1769421" y="1634216"/>
          <a:ext cx="5776722" cy="1257528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535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Ľudské práva sú spoločné všetkým ľudským bytostiam a sú postavené na zásade “všetci ľudia sú si rovní“.</a:t>
          </a:r>
          <a:endParaRPr lang="sk-SK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69421" y="1634216"/>
        <a:ext cx="5776722" cy="1257528"/>
      </dsp:txXfrm>
    </dsp:sp>
    <dsp:sp modelId="{D653D6FA-42C1-4D6D-ACD3-74BA08834BCF}">
      <dsp:nvSpPr>
        <dsp:cNvPr id="0" name=""/>
        <dsp:cNvSpPr/>
      </dsp:nvSpPr>
      <dsp:spPr>
        <a:xfrm>
          <a:off x="1140656" y="1634216"/>
          <a:ext cx="1257528" cy="1257528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CF0A-2B63-469A-BA0D-3F7CB38CFF84}">
      <dsp:nvSpPr>
        <dsp:cNvPr id="0" name=""/>
        <dsp:cNvSpPr/>
      </dsp:nvSpPr>
      <dsp:spPr>
        <a:xfrm rot="10800000">
          <a:off x="1769421" y="3267127"/>
          <a:ext cx="5776722" cy="1257528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535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Ľudské práva by sme mohli chápať aj ako základné pravidlá hry, ktoré musia rešpektovať vládnuci aj ovládaní.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69421" y="3267127"/>
        <a:ext cx="5776722" cy="1257528"/>
      </dsp:txXfrm>
    </dsp:sp>
    <dsp:sp modelId="{C34EACA7-31AA-4822-9EBB-3B762A59C094}">
      <dsp:nvSpPr>
        <dsp:cNvPr id="0" name=""/>
        <dsp:cNvSpPr/>
      </dsp:nvSpPr>
      <dsp:spPr>
        <a:xfrm>
          <a:off x="1140656" y="3267127"/>
          <a:ext cx="1257528" cy="1257528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24E4C3-1E86-46C5-B2F4-38C610A54E6E}">
      <dsp:nvSpPr>
        <dsp:cNvPr id="0" name=""/>
        <dsp:cNvSpPr/>
      </dsp:nvSpPr>
      <dsp:spPr>
        <a:xfrm rot="10800000">
          <a:off x="1823000" y="475685"/>
          <a:ext cx="5472027" cy="1285191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Nasledujúce obrázky vyjadrujú niektoré ľudské práva. </a:t>
          </a:r>
          <a:endParaRPr lang="sk-SK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23000" y="475685"/>
        <a:ext cx="5472027" cy="1285191"/>
      </dsp:txXfrm>
    </dsp:sp>
    <dsp:sp modelId="{8FAC0708-A441-4D09-AD67-BB1D2CC13E0C}">
      <dsp:nvSpPr>
        <dsp:cNvPr id="0" name=""/>
        <dsp:cNvSpPr/>
      </dsp:nvSpPr>
      <dsp:spPr>
        <a:xfrm>
          <a:off x="1057324" y="493660"/>
          <a:ext cx="1285191" cy="128519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87A5F-B243-4686-9465-7823551A2C9E}">
      <dsp:nvSpPr>
        <dsp:cNvPr id="0" name=""/>
        <dsp:cNvSpPr/>
      </dsp:nvSpPr>
      <dsp:spPr>
        <a:xfrm rot="10800000">
          <a:off x="1852224" y="2724467"/>
          <a:ext cx="5472684" cy="1285191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Pozrime sa na obrázky a pokúsme sa povedať, ktoré ľudské právo znázorňujú</a:t>
          </a:r>
          <a:endParaRPr lang="sk-SK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52224" y="2724467"/>
        <a:ext cx="5472684" cy="1285191"/>
      </dsp:txXfrm>
    </dsp:sp>
    <dsp:sp modelId="{D653D6FA-42C1-4D6D-ACD3-74BA08834BCF}">
      <dsp:nvSpPr>
        <dsp:cNvPr id="0" name=""/>
        <dsp:cNvSpPr/>
      </dsp:nvSpPr>
      <dsp:spPr>
        <a:xfrm>
          <a:off x="1057160" y="2725901"/>
          <a:ext cx="1285191" cy="128519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380B71-E436-4B7C-9382-4757BD4E2139}" type="datetimeFigureOut">
              <a:rPr lang="sk-SK"/>
              <a:pPr>
                <a:defRPr/>
              </a:pPr>
              <a:t>2. 4. 2014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C63822-991F-49F9-A2D2-FDE5FF85160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4096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5EBABB-8863-4232-A114-2DF795120801}" type="slidenum">
              <a:rPr lang="sk-SK" altLang="sk-SK" smtClean="0"/>
              <a:pPr/>
              <a:t>1</a:t>
            </a:fld>
            <a:endParaRPr lang="sk-SK" alt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53CB1AF-FF69-49B1-B158-B149B8A199F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03325-1C3A-45F0-A530-0CAD34DFEE7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59076-7CF5-4BA3-AC08-FCA3D90A751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FCDF-6550-4F61-A2CA-06C206F2B9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Tm="7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0EF0D81-2E26-42EA-B5EC-F5EC41C6ABD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CB25B-EBAB-4F9B-910E-223D781D656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21B2-A8E2-4A9A-AAD9-48A19890ADE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5716CFB-B7D5-4C79-8322-0EA5ACA2030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E91F8-E00B-4883-A333-A078DC5C980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3D721-5D5E-41BC-B925-6E81E07FBDE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15976-1273-405D-9F77-84550360B706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4D93A-47FD-47A6-9B02-7C014FFBABD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C8AA02-7808-4FAA-BF6C-1B7ABD862CA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densvet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k-SK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457200" y="1584325"/>
            <a:ext cx="8229600" cy="4679950"/>
          </a:xfrm>
        </p:spPr>
        <p:txBody>
          <a:bodyPr/>
          <a:lstStyle/>
          <a:p>
            <a:pPr eaLnBrk="1" hangingPunct="1">
              <a:defRPr/>
            </a:pPr>
            <a:endParaRPr lang="sk-SK" altLang="en-US" dirty="0" smtClean="0"/>
          </a:p>
          <a:p>
            <a:pPr eaLnBrk="1" hangingPunct="1">
              <a:defRPr/>
            </a:pPr>
            <a:endParaRPr lang="sk-SK" altLang="en-US" dirty="0" smtClean="0"/>
          </a:p>
          <a:p>
            <a:pPr eaLnBrk="1" hangingPunct="1">
              <a:defRPr/>
            </a:pPr>
            <a:endParaRPr lang="sk-SK" altLang="en-US" dirty="0" smtClean="0"/>
          </a:p>
          <a:p>
            <a:pPr eaLnBrk="1" hangingPunct="1">
              <a:defRPr/>
            </a:pPr>
            <a:endParaRPr lang="sk-SK" altLang="en-US" dirty="0" smtClean="0"/>
          </a:p>
          <a:p>
            <a:pPr eaLnBrk="1" hangingPunct="1">
              <a:defRPr/>
            </a:pPr>
            <a:r>
              <a:rPr lang="sk-SK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ĽUDSKÉ PRÁVA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2. Ochrana ľudských práv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6259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masakry a hrôzy druhej svetovej vojny, medzinárodná odozva </a:t>
            </a:r>
            <a:r>
              <a:rPr lang="sk-SK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Holocaustu</a:t>
            </a: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zločiny proti ľudskosti, ktoré odhalil norimberský proces, vyburcovali vôľu svetového spoločenstva nastoliť trvalý mier a chrániť jednotlivcov pred útlakom.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Organizácia Spojených národov</a:t>
            </a:r>
            <a:endParaRPr lang="en-US" dirty="0"/>
          </a:p>
        </p:txBody>
      </p:sp>
      <p:sp>
        <p:nvSpPr>
          <p:cNvPr id="26642" name="Rectangle 1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organizácia ochraňujúca ľudské práva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1945 vznik Komisie pre ľudské práva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komisie - vypracovať Medzinárodnú chartu ľudských práv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 prvú časť tvorí </a:t>
            </a:r>
            <a:r>
              <a:rPr lang="sk-SK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Všeobecná deklarácia ľudských práv  </a:t>
            </a:r>
            <a:r>
              <a:rPr lang="sk-S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OSN ju prijala 10. decembra 1948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10.december = </a:t>
            </a:r>
            <a:r>
              <a:rPr lang="sk-S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DEŇ ĽUDSKÝCH PRÁV</a:t>
            </a: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002587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>
                <a:solidFill>
                  <a:schemeClr val="accent1">
                    <a:satMod val="150000"/>
                  </a:schemeClr>
                </a:solidFill>
              </a:rPr>
              <a:t> </a:t>
            </a:r>
            <a:br>
              <a:rPr lang="sk-SK" sz="4000">
                <a:solidFill>
                  <a:schemeClr val="accent1">
                    <a:satMod val="150000"/>
                  </a:schemeClr>
                </a:solidFill>
              </a:rPr>
            </a:br>
            <a:endParaRPr lang="en-US" sz="400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" name="Zástupný symbol textu 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557588"/>
          </a:xfrm>
        </p:spPr>
        <p:txBody>
          <a:bodyPr>
            <a:normAutofit lnSpcReduction="10000"/>
          </a:bodyPr>
          <a:lstStyle/>
          <a:p>
            <a:r>
              <a:rPr lang="sk-SK" smtClean="0"/>
              <a:t>vznik v roku 1949</a:t>
            </a:r>
            <a:endParaRPr lang="en-US" smtClean="0"/>
          </a:p>
          <a:p>
            <a:r>
              <a:rPr lang="sk-SK" smtClean="0"/>
              <a:t>úloha: </a:t>
            </a:r>
            <a:r>
              <a:rPr lang="sk-SK" b="1" u="sng" smtClean="0"/>
              <a:t>ochraňovať ľudské práva, demokraciu a právny štát </a:t>
            </a:r>
            <a:endParaRPr lang="en-US" smtClean="0"/>
          </a:p>
          <a:p>
            <a:r>
              <a:rPr lang="sk-SK" smtClean="0"/>
              <a:t>sídlo Štrasburg vo Francúzsku </a:t>
            </a:r>
            <a:endParaRPr lang="en-US" smtClean="0"/>
          </a:p>
        </p:txBody>
      </p:sp>
      <p:pic>
        <p:nvPicPr>
          <p:cNvPr id="36868" name="Picture 4" descr="Rada Euró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476250"/>
            <a:ext cx="3887787" cy="2819400"/>
          </a:xfrm>
        </p:spPr>
      </p:pic>
      <p:pic>
        <p:nvPicPr>
          <p:cNvPr id="36876" name="Picture 12" descr="rada_europy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716338"/>
            <a:ext cx="3887787" cy="2447925"/>
          </a:xfrm>
        </p:spPr>
      </p:pic>
      <p:sp>
        <p:nvSpPr>
          <p:cNvPr id="8" name="Nadpis 3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0" hangingPunct="0">
              <a:defRPr/>
            </a:pPr>
            <a:r>
              <a:rPr lang="sk-SK" sz="4500" b="1" dirty="0">
                <a:solidFill>
                  <a:srgbClr val="FFC800"/>
                </a:solidFill>
                <a:latin typeface="+mj-lt"/>
                <a:ea typeface="+mj-ea"/>
                <a:cs typeface="+mj-cs"/>
              </a:rPr>
              <a:t>Rada Európy</a:t>
            </a:r>
            <a:endParaRPr lang="en-US" sz="4500" b="1" dirty="0">
              <a:solidFill>
                <a:srgbClr val="FFC8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k-SK" sz="5000" dirty="0" smtClean="0"/>
              <a:t>Expozičná</a:t>
            </a:r>
            <a:r>
              <a:rPr lang="sk-SK" dirty="0" smtClean="0"/>
              <a:t> časť 2 – praktické skupinové cvičenie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Učiteľ si rozdelí žiakov do 6 členných skupín a následne im premieta obrázky porušovania základných ľudských práv.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premietnutí obrázku vyzýva žiakov, aby zodpovedali na otázku- ktoré ľudské práva sú porušované na obrázku. Žiaci sa môžu  do diskusie v skupinách voľne zapájať a polemizovať, či bola otázka zodpovedaná správne.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názory prezentuje hovorca skupiny.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Celú diskusiu riadi učiteľ a následne ju vyhodnocuje.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Žiaci majú Deklaráciu pred sebou a pracujú v skupinách. K jednotlivým obrázkom pričleňujú čísla článkov, ktoré sú podľa nich porušované.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Podstata je v tom, že nemusia odpovedať správne, ale mali by si uvedomiť, že existuje dané ľudské právo, ktoré našli na obrázku.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> 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Aké právo znázorňuje obrázok?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obsahu 4"/>
          <p:cNvGraphicFramePr>
            <a:graphicFrameLocks/>
          </p:cNvGraphicFramePr>
          <p:nvPr/>
        </p:nvGraphicFramePr>
        <p:xfrm>
          <a:off x="609600" y="19272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AC0708-A441-4D09-AD67-BB1D2CC13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FAC0708-A441-4D09-AD67-BB1D2CC13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24E4C3-1E86-46C5-B2F4-38C610A54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3A24E4C3-1E86-46C5-B2F4-38C610A54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53D6FA-42C1-4D6D-ACD3-74BA08834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653D6FA-42C1-4D6D-ACD3-74BA08834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87A5F-B243-4686-9465-7823551A2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7E87A5F-B243-4686-9465-7823551A2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ľudskú dôstojnosť – nebyť ponižovaný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0971" name="Picture 11" descr="Obrázek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4435" y="1554163"/>
            <a:ext cx="5167529" cy="4525962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starostlivosť, opateru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4040" name="Picture 8" descr="Obrázek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773238"/>
            <a:ext cx="4518025" cy="4565650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cestovanie, sloboda pohybu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7108" name="Picture 4" descr="L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6000"/>
            <a:grayscl/>
            <a:biLevel thresh="50000"/>
          </a:blip>
          <a:srcRect l="67668" t="5411" r="4413" b="73917"/>
          <a:stretch>
            <a:fillRect/>
          </a:stretch>
        </p:blipFill>
        <p:spPr>
          <a:xfrm>
            <a:off x="1928813" y="1773238"/>
            <a:ext cx="4770437" cy="4679950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svoj názor, sloboda prejavu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9160" name="Picture 8" descr="Obrázek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773238"/>
            <a:ext cx="5010150" cy="4708525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čisté životné prostredie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1210" name="Picture 10" descr="Obrázek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037" y="1554163"/>
            <a:ext cx="5710326" cy="4525962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OBSAH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Zástupný symbol obsahu 2"/>
          <p:cNvSpPr>
            <a:spLocks noGrp="1"/>
          </p:cNvSpPr>
          <p:nvPr>
            <p:ph idx="1"/>
          </p:nvPr>
        </p:nvSpPr>
        <p:spPr>
          <a:xfrm>
            <a:off x="457200" y="1584325"/>
            <a:ext cx="8229600" cy="46259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sk-SK" altLang="en-US" dirty="0" smtClean="0"/>
          </a:p>
          <a:p>
            <a:pPr eaLnBrk="1" hangingPunct="1"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Didaktická analýza učiva</a:t>
            </a:r>
          </a:p>
          <a:p>
            <a:pPr eaLnBrk="1" hangingPunct="1"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Organizácia vyučovacej hodiny</a:t>
            </a:r>
          </a:p>
          <a:p>
            <a:pPr eaLnBrk="1" hangingPunct="1"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Opakovanie</a:t>
            </a:r>
          </a:p>
          <a:p>
            <a:pPr eaLnBrk="1" hangingPunct="1"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</a:t>
            </a:r>
          </a:p>
          <a:p>
            <a:pPr eaLnBrk="1" hangingPunct="1"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Expozícia nového učiva</a:t>
            </a:r>
          </a:p>
          <a:p>
            <a:pPr eaLnBrk="1" hangingPunct="1"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Zadanie domácej úlohy</a:t>
            </a:r>
          </a:p>
          <a:p>
            <a:pPr eaLnBrk="1" hangingPunct="1"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Zoznam informačných zdrojov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sk-SK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listové tajomstvo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3256" name="Picture 8" descr="Obrázek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6380" y="1554163"/>
            <a:ext cx="4863639" cy="4525962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zdravotnú starostlivosť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5304" name="Picture 8" descr="Obrázek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773238"/>
            <a:ext cx="5075237" cy="4525962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vzdelávanie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7352" name="Picture 8" descr="Obrázek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773238"/>
            <a:ext cx="5184775" cy="4518025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súkromie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9404" name="Picture 12" descr="Obrázek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773238"/>
            <a:ext cx="5232400" cy="4525962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</a:t>
            </a: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súkromný majetok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" name="Picture 10" descr="Obrázek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773238"/>
            <a:ext cx="5276850" cy="4464050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život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3492" name="Picture 4" descr="L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biLevel thresh="50000"/>
          </a:blip>
          <a:srcRect l="39528" t="71278" r="40762" b="7101"/>
          <a:stretch>
            <a:fillRect/>
          </a:stretch>
        </p:blipFill>
        <p:spPr>
          <a:xfrm>
            <a:off x="1928813" y="1773238"/>
            <a:ext cx="3522662" cy="4678362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Právo na zhromaždenie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5546" name="Picture 10" descr="Obrázek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773238"/>
            <a:ext cx="4556125" cy="4625975"/>
          </a:xfrm>
          <a:ln w="12700">
            <a:solidFill>
              <a:srgbClr val="E8CAB4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3. Záverečná časť: 5 min.</a:t>
            </a:r>
            <a:endParaRPr lang="sk-SK" dirty="0"/>
          </a:p>
        </p:txBody>
      </p:sp>
      <p:sp>
        <p:nvSpPr>
          <p:cNvPr id="3686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itchFamily="18" charset="2"/>
              <a:buNone/>
              <a:defRPr/>
            </a:pPr>
            <a:r>
              <a:rPr lang="sk-SK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Vyhodnotenie hodiny, zhodnotenie aktivity, ocenenie najlepšej skupiny známkou.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sk-SK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sk-SK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Zhodnotenie aktivity: </a:t>
            </a:r>
            <a:r>
              <a:rPr lang="sk-SK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Žiaci pracovali v skupinách aktívne a práve daná forma práce ich motivovala . Vedeli odôvodniť, prečo je podľa nich porušené ľudské právo, ktoré uviedli v súvislosti s obrázkom. </a:t>
            </a:r>
          </a:p>
          <a:p>
            <a:pPr eaLnBrk="1" hangingPunct="1">
              <a:defRPr/>
            </a:pPr>
            <a:r>
              <a:rPr lang="sk-SK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Zadanie domácej úlohy – </a:t>
            </a:r>
            <a:r>
              <a:rPr lang="sk-SK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nájsť príbeh s využitím internetu (medzinárodný filmový festival dokumentárnych filmov o porušovaní práv Jeden svet)  obsahuje príbehy ľudí, v ktorých došlo k porušovanie ľudských práv vo svete, alebo v SR (novodobé otroctvo, detskí vojaci, rasová diskriminácia a pod.). </a:t>
            </a:r>
          </a:p>
          <a:p>
            <a:pPr eaLnBrk="1" hangingPunct="1">
              <a:defRPr/>
            </a:pPr>
            <a:endParaRPr lang="sk-SK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  <a:t/>
            </a:r>
            <a:b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</a:br>
            <a: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  <a:t/>
            </a:r>
            <a:b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</a:br>
            <a: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  <a:t/>
            </a:r>
            <a:b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</a:br>
            <a: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  <a:t/>
            </a:r>
            <a:b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</a:br>
            <a: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  <a:t/>
            </a:r>
            <a:b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</a:br>
            <a: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  <a:t/>
            </a:r>
            <a:b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</a:br>
            <a: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  <a:t/>
            </a:r>
            <a:br>
              <a:rPr lang="sk-SK" dirty="0" smtClean="0">
                <a:solidFill>
                  <a:schemeClr val="accent1">
                    <a:satMod val="150000"/>
                  </a:schemeClr>
                </a:solidFill>
                <a:latin typeface="Book Antiqua" pitchFamily="18" charset="0"/>
              </a:rPr>
            </a:br>
            <a:r>
              <a:rPr lang="sk-SK" sz="6100" dirty="0" smtClean="0">
                <a:solidFill>
                  <a:schemeClr val="tx1"/>
                </a:solidFill>
                <a:latin typeface="+mn-lt"/>
              </a:rPr>
              <a:t>Ďakujem </a:t>
            </a:r>
            <a:r>
              <a:rPr lang="sk-SK" sz="6100" dirty="0">
                <a:solidFill>
                  <a:schemeClr val="tx1"/>
                </a:solidFill>
                <a:latin typeface="+mn-lt"/>
              </a:rPr>
              <a:t>za pozornosť</a:t>
            </a:r>
            <a:endParaRPr lang="en-US" sz="6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2997200"/>
            <a:ext cx="5759450" cy="3660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en-US" smtClean="0">
                <a:latin typeface="Book Antiqua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sk-SK" altLang="en-US" smtClean="0">
                <a:latin typeface="Book Antiqua" pitchFamily="18" charset="0"/>
              </a:rPr>
              <a:t>	</a:t>
            </a:r>
            <a:endParaRPr lang="en-US" altLang="en-US" smtClean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Informačné zdroje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Krsková</a:t>
            </a: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Krátka: Základy práva. Bratislava, SPN 2001.</a:t>
            </a:r>
          </a:p>
          <a:p>
            <a:pPr eaLnBrk="1" hangingPunct="1">
              <a:defRPr/>
            </a:pPr>
            <a:r>
              <a:rPr lang="sk-SK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Krsková</a:t>
            </a: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Ďurajková</a:t>
            </a: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Drozdíková</a:t>
            </a: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OBČIANSKA VÝCHOVA pre 8.ročník ZŠ.   Bratislava, SPN 2004.</a:t>
            </a:r>
          </a:p>
          <a:p>
            <a:pPr eaLnBrk="1" hangingPunct="1">
              <a:defRPr/>
            </a:pP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Jeden svet. (14.02.2014) Dostupné z: </a:t>
            </a: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http://www.jedensvet.sk/</a:t>
            </a: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Didaktická analýza učiva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457200" y="1584325"/>
            <a:ext cx="8229600" cy="4625975"/>
          </a:xfrm>
        </p:spPr>
        <p:txBody>
          <a:bodyPr/>
          <a:lstStyle/>
          <a:p>
            <a:pPr eaLnBrk="1" hangingPunct="1">
              <a:defRPr/>
            </a:pPr>
            <a:endParaRPr lang="sk-SK" altLang="en-US" dirty="0" smtClean="0"/>
          </a:p>
          <a:p>
            <a:pPr eaLnBrk="1" hangingPunct="1">
              <a:defRPr/>
            </a:pPr>
            <a:r>
              <a:rPr lang="sk-S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tematický celok:</a:t>
            </a: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Občan a štát</a:t>
            </a:r>
          </a:p>
          <a:p>
            <a:pPr eaLnBrk="1" hangingPunct="1">
              <a:defRPr/>
            </a:pPr>
            <a:endParaRPr lang="sk-SK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sk-S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téma:</a:t>
            </a: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Ľudské práva</a:t>
            </a:r>
          </a:p>
          <a:p>
            <a:pPr eaLnBrk="1" hangingPunct="1">
              <a:defRPr/>
            </a:pPr>
            <a:endParaRPr lang="sk-SK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sk-S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pojmy:</a:t>
            </a: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ľudské práva,  dokumenty,  systém  ochrany ľudských práv,  práva dieťaťa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Kognitívne  ciele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84325"/>
            <a:ext cx="8229600" cy="4625975"/>
          </a:xfrm>
        </p:spPr>
        <p:txBody>
          <a:bodyPr rtlCol="0">
            <a:noAutofit/>
          </a:bodyPr>
          <a:lstStyle/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Žiak by mal nadobudnúť  základné vedomosti o ľudských právach, 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žiak vie vymedziť základné pojmy vyjadrujúce ľudské práva, právo na život, osobnú slobodu a bezpečnosť, (nikoho nemožno držať v otroctve  vystavovať mučeniu či ponižovaniu), 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žiak by mal vedieť vlastnými slovami popísať ako sa prejavuje v občianskom živote rovnosť pred zákonom, demonštrovať na konkrétnych situáciách zákaz diskriminácie človeka z dôvodov rasových, pohlavia, sexuálnej orientácie, 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žiak vie zdôvodniť význam práva na ochranu súkromia, rodiny, domácnosti, listového tajomstva, či korešpondencie pred nedovoleným zásahom,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žiak vie vysvetliť dôležitosť práva  na majetok,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žiak pozná práva a povinnosti občana v demokratickej spoločnosti zakotvené v Ústave SR,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žiak chápe fungovanie a podstatu demokratického politického systému v SR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sk-SK" sz="2800" dirty="0" smtClean="0"/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sk-SK" sz="3200" dirty="0" smtClean="0">
              <a:latin typeface="Book Antiqua" pitchFamily="18" charset="0"/>
            </a:endParaRPr>
          </a:p>
          <a:p>
            <a:pPr marL="1752600" lvl="3" indent="-381000" eaLnBrk="1" fontAlgn="auto" hangingPunct="1">
              <a:spcAft>
                <a:spcPts val="0"/>
              </a:spcAft>
              <a:buClr>
                <a:schemeClr val="accent4"/>
              </a:buClr>
              <a:buFontTx/>
              <a:buChar char="-"/>
              <a:defRPr/>
            </a:pPr>
            <a:endParaRPr lang="en-US" sz="32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Afektívne ciele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84325"/>
            <a:ext cx="8229600" cy="4625975"/>
          </a:xfrm>
        </p:spPr>
        <p:txBody>
          <a:bodyPr rtlCol="0">
            <a:noAutofit/>
          </a:bodyPr>
          <a:lstStyle/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Žiak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uvedomuje význam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osvojenia si základných ľudských práv, ich akceptáciu vo vlastnom konaní a správaní i keď prijatie týchto humanistických noriem  je často zložité, (okolie a prostredie v ktorom sa pohybuje je kultúrne rôznorodé, stretáva sa v každodennom živote s prejavmi rasizmu - otvorenými, resp. skrytými formami),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žiak sa učí orientovať v komplikovaných vzťahoch a protirečivých situáciách, snaží sa vo svojom konaní a správaní rešpektovať základné ľudské práva a slobody,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žiak vie klásť otázky k formám realizácie jednotlivých práv v SR, zaujíma sa o uvedenú problematiku, chápe a vníma potrebu prijatia myšlienky o rovnosti ľudí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sk-SK" sz="3200" dirty="0" smtClean="0">
              <a:latin typeface="Book Antiqua" pitchFamily="18" charset="0"/>
            </a:endParaRP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sk-SK" sz="3200" dirty="0" smtClean="0">
              <a:latin typeface="Book Antiqua" pitchFamily="18" charset="0"/>
            </a:endParaRPr>
          </a:p>
          <a:p>
            <a:pPr marL="1752600" lvl="3" indent="-381000" eaLnBrk="1" fontAlgn="auto" hangingPunct="1">
              <a:spcAft>
                <a:spcPts val="0"/>
              </a:spcAft>
              <a:buClr>
                <a:schemeClr val="accent4"/>
              </a:buClr>
              <a:buFontTx/>
              <a:buChar char="-"/>
              <a:defRPr/>
            </a:pPr>
            <a:endParaRPr lang="en-US" sz="32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Psychomotorické</a:t>
            </a: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 ciele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84325"/>
            <a:ext cx="8229600" cy="4679950"/>
          </a:xfrm>
        </p:spPr>
        <p:txBody>
          <a:bodyPr rtlCol="0">
            <a:normAutofit/>
          </a:bodyPr>
          <a:lstStyle/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rozvíjať pracovnú hodnotu výchovy prostredníctvom zápisu poznámok do zošita a na tabuľu,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rozvíjať informačné znalosti prostredníctvom práce s internetom,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efektívne využívať čas na hodine prostredníctvom daného časového limitu na plnenie úloh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Expozičná časť 1 – výklad nového učiva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84325"/>
            <a:ext cx="8229600" cy="4679950"/>
          </a:xfrm>
        </p:spPr>
        <p:txBody>
          <a:bodyPr/>
          <a:lstStyle/>
          <a:p>
            <a:pPr marL="119062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k-SK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Výklad nového učiva –  13 min.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sk-SK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Predstavenie základných  pojmov z oblasti ľudských práv, dokumenty prijaté v súvislosti s ochranou ľudských práv, organizácie zaoberajúce sa ľudskými právami a ich ochranou.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1. Čo sú ľudské práva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AC0708-A441-4D09-AD67-BB1D2CC13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8FAC0708-A441-4D09-AD67-BB1D2CC13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24E4C3-1E86-46C5-B2F4-38C610A54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3A24E4C3-1E86-46C5-B2F4-38C610A54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53D6FA-42C1-4D6D-ACD3-74BA08834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653D6FA-42C1-4D6D-ACD3-74BA08834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E87A5F-B243-4686-9465-7823551A2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87E87A5F-B243-4686-9465-7823551A2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EACA7-31AA-4822-9EBB-3B762A59C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34EACA7-31AA-4822-9EBB-3B762A59C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16CF0A-2B63-469A-BA0D-3F7CB38CF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6816CF0A-2B63-469A-BA0D-3F7CB38CF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84325"/>
            <a:ext cx="8229600" cy="4679950"/>
          </a:xfrm>
        </p:spPr>
        <p:txBody>
          <a:bodyPr/>
          <a:lstStyle/>
          <a:p>
            <a:pPr>
              <a:defRPr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právo na život, osobnú slobodu a bezpečnosť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nikoho nemožno držať v otroctve 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vystavovať mučeniu či ponižovaniu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rovnosť pred zákonom, bez diskriminácie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ochrana nášho súkromia, rodiny, domácnosti, korešpondencie pred nedovoleným zásahom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právo na majetok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9062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154800"/>
            <a:ext cx="8229600" cy="1252728"/>
          </a:xfrm>
          <a:prstGeom prst="rect">
            <a:avLst/>
          </a:prstGeom>
        </p:spPr>
        <p:txBody>
          <a:bodyPr rIns="4572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Základné ľudské práva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1468</TotalTime>
  <Words>514</Words>
  <Application>Microsoft Office PowerPoint</Application>
  <PresentationFormat>Prezentácia na obrazovke (4:3)</PresentationFormat>
  <Paragraphs>104</Paragraphs>
  <Slides>29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Cestovanie</vt:lpstr>
      <vt:lpstr>Snímka 1</vt:lpstr>
      <vt:lpstr>OBSAH</vt:lpstr>
      <vt:lpstr>Didaktická analýza učiva</vt:lpstr>
      <vt:lpstr>Kognitívne  ciele</vt:lpstr>
      <vt:lpstr>Afektívne ciele</vt:lpstr>
      <vt:lpstr>Psychomotorické ciele</vt:lpstr>
      <vt:lpstr>Expozičná časť 1 – výklad nového učiva</vt:lpstr>
      <vt:lpstr>1. Čo sú ľudské práva</vt:lpstr>
      <vt:lpstr> </vt:lpstr>
      <vt:lpstr>2. Ochrana ľudských práv</vt:lpstr>
      <vt:lpstr>Organizácia Spojených národov</vt:lpstr>
      <vt:lpstr>  </vt:lpstr>
      <vt:lpstr>Expozičná časť 2 – praktické skupinové cvičenie</vt:lpstr>
      <vt:lpstr>Aké právo znázorňuje obrázok?</vt:lpstr>
      <vt:lpstr>Právo na ľudskú dôstojnosť – nebyť ponižovaný</vt:lpstr>
      <vt:lpstr>Právo na starostlivosť, opateru</vt:lpstr>
      <vt:lpstr>Právo na cestovanie, sloboda pohybu</vt:lpstr>
      <vt:lpstr>Právo na svoj názor, sloboda prejavu</vt:lpstr>
      <vt:lpstr>Právo na čisté životné prostredie</vt:lpstr>
      <vt:lpstr>Právo na listové tajomstvo</vt:lpstr>
      <vt:lpstr>Právo na zdravotnú starostlivosť</vt:lpstr>
      <vt:lpstr>Právo na vzdelávanie</vt:lpstr>
      <vt:lpstr>Právo na súkromie</vt:lpstr>
      <vt:lpstr>Právo na súkromný majetok</vt:lpstr>
      <vt:lpstr>Právo na život</vt:lpstr>
      <vt:lpstr>Právo na zhromaždenie</vt:lpstr>
      <vt:lpstr>3. Záverečná časť: 5 min.</vt:lpstr>
      <vt:lpstr>       Ďakujem za pozornosť</vt:lpstr>
      <vt:lpstr>Informačné zdroje</vt:lpstr>
    </vt:vector>
  </TitlesOfParts>
  <Company>SOU stavebné PB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ĽUDSKÉ PRÁVA</dc:title>
  <dc:creator>kurz</dc:creator>
  <cp:lastModifiedBy>Frakova</cp:lastModifiedBy>
  <cp:revision>140</cp:revision>
  <dcterms:created xsi:type="dcterms:W3CDTF">2006-03-23T16:43:18Z</dcterms:created>
  <dcterms:modified xsi:type="dcterms:W3CDTF">2014-04-02T15:43:45Z</dcterms:modified>
</cp:coreProperties>
</file>