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8900F25-B7C1-432F-BF6B-3A77EB93B444}" type="datetimeFigureOut">
              <a:rPr lang="sk-SK" smtClean="0"/>
              <a:t>21. 9. 2014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10" name="Obdĺž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ĺž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ĺž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ovná spojnic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ovná spojnic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ĺž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58A2DFA-BC5F-4B5C-A756-225695292FEB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00F25-B7C1-432F-BF6B-3A77EB93B444}" type="datetimeFigureOut">
              <a:rPr lang="sk-SK" smtClean="0"/>
              <a:t>21. 9. 2014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2DFA-BC5F-4B5C-A756-225695292FE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00F25-B7C1-432F-BF6B-3A77EB93B444}" type="datetimeFigureOut">
              <a:rPr lang="sk-SK" smtClean="0"/>
              <a:t>21. 9. 2014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2DFA-BC5F-4B5C-A756-225695292FE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8900F25-B7C1-432F-BF6B-3A77EB93B444}" type="datetimeFigureOut">
              <a:rPr lang="sk-SK" smtClean="0"/>
              <a:t>21. 9. 2014</a:t>
            </a:fld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58A2DFA-BC5F-4B5C-A756-225695292FEB}" type="slidenum">
              <a:rPr lang="sk-SK" smtClean="0"/>
              <a:t>‹#›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8900F25-B7C1-432F-BF6B-3A77EB93B444}" type="datetimeFigureOut">
              <a:rPr lang="sk-SK" smtClean="0"/>
              <a:t>21. 9. 2014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9" name="Obdĺž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ovná spojnic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ovná spojnic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ĺž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ovná spojnic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58A2DFA-BC5F-4B5C-A756-225695292FEB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00F25-B7C1-432F-BF6B-3A77EB93B444}" type="datetimeFigureOut">
              <a:rPr lang="sk-SK" smtClean="0"/>
              <a:t>21. 9. 2014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2DFA-BC5F-4B5C-A756-225695292FEB}" type="slidenum">
              <a:rPr lang="sk-SK" smtClean="0"/>
              <a:t>‹#›</a:t>
            </a:fld>
            <a:endParaRPr lang="sk-SK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00F25-B7C1-432F-BF6B-3A77EB93B444}" type="datetimeFigureOut">
              <a:rPr lang="sk-SK" smtClean="0"/>
              <a:t>21. 9. 2014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2DFA-BC5F-4B5C-A756-225695292FEB}" type="slidenum">
              <a:rPr lang="sk-SK" smtClean="0"/>
              <a:t>‹#›</a:t>
            </a:fld>
            <a:endParaRPr lang="sk-SK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2" name="Zástupný symbol tex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14" name="Zástupný symbol tex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6" name="Zástupný symbol dátum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900F25-B7C1-432F-BF6B-3A77EB93B444}" type="datetimeFigureOut">
              <a:rPr lang="sk-SK" smtClean="0"/>
              <a:t>21. 9. 2014</a:t>
            </a:fld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58A2DFA-BC5F-4B5C-A756-225695292FEB}" type="slidenum">
              <a:rPr lang="sk-SK" smtClean="0"/>
              <a:t>‹#›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00F25-B7C1-432F-BF6B-3A77EB93B444}" type="datetimeFigureOut">
              <a:rPr lang="sk-SK" smtClean="0"/>
              <a:t>21. 9. 2014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2DFA-BC5F-4B5C-A756-225695292FE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obsah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1" name="Zástupný symbol dátum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8900F25-B7C1-432F-BF6B-3A77EB93B444}" type="datetimeFigureOut">
              <a:rPr lang="sk-SK" smtClean="0"/>
              <a:t>21. 9. 2014</a:t>
            </a:fld>
            <a:endParaRPr lang="sk-SK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58A2DFA-BC5F-4B5C-A756-225695292FEB}" type="slidenum">
              <a:rPr lang="sk-SK" smtClean="0"/>
              <a:t>‹#›</a:t>
            </a:fld>
            <a:endParaRPr lang="sk-SK"/>
          </a:p>
        </p:txBody>
      </p:sp>
      <p:sp>
        <p:nvSpPr>
          <p:cNvPr id="23" name="Zástupný symbol päty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ovná spojnic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dátum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900F25-B7C1-432F-BF6B-3A77EB93B444}" type="datetimeFigureOut">
              <a:rPr lang="sk-SK" smtClean="0"/>
              <a:t>21. 9. 2014</a:t>
            </a:fld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58A2DFA-BC5F-4B5C-A756-225695292FEB}" type="slidenum">
              <a:rPr lang="sk-SK" smtClean="0"/>
              <a:t>‹#›</a:t>
            </a:fld>
            <a:endParaRPr lang="sk-SK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8900F25-B7C1-432F-BF6B-3A77EB93B444}" type="datetimeFigureOut">
              <a:rPr lang="sk-SK" smtClean="0"/>
              <a:t>21. 9. 2014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58A2DFA-BC5F-4B5C-A756-225695292FEB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www.google.sk/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Psychické zdravie a stres.</a:t>
            </a:r>
            <a:br>
              <a:rPr lang="sk-SK" dirty="0" smtClean="0"/>
            </a:br>
            <a:r>
              <a:rPr lang="sk-SK" dirty="0" smtClean="0"/>
              <a:t>Psychická odolnosť a zvládanie stresu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Mgr. Edita </a:t>
            </a:r>
            <a:r>
              <a:rPr lang="sk-SK" dirty="0" err="1" smtClean="0"/>
              <a:t>Fráková</a:t>
            </a:r>
            <a:endParaRPr lang="sk-SK" dirty="0" smtClean="0"/>
          </a:p>
          <a:p>
            <a:r>
              <a:rPr lang="sk-SK" dirty="0" smtClean="0"/>
              <a:t>SOŠ Lipany</a:t>
            </a:r>
            <a:endParaRPr lang="sk-SK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Zásady pri chronickom strese</a:t>
            </a:r>
            <a:endParaRPr lang="sk-SK" dirty="0"/>
          </a:p>
        </p:txBody>
      </p:sp>
      <p:pic>
        <p:nvPicPr>
          <p:cNvPr id="5" name="Zástupný symbol obsahu 4" descr="th.jpg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285720" y="1643050"/>
            <a:ext cx="7273707" cy="4572032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zdroje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err="1" smtClean="0">
                <a:hlinkClick r:id="rId2"/>
              </a:rPr>
              <a:t>www.google.sk</a:t>
            </a:r>
            <a:endParaRPr lang="sk-SK" dirty="0" smtClean="0"/>
          </a:p>
          <a:p>
            <a:endParaRPr lang="sk-SK" dirty="0"/>
          </a:p>
        </p:txBody>
      </p:sp>
      <p:pic>
        <p:nvPicPr>
          <p:cNvPr id="5" name="Zástupný symbol obsahu 4" descr="p32.jp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3154700" y="2357430"/>
            <a:ext cx="4773276" cy="3591771"/>
          </a:xfrm>
        </p:spPr>
      </p:pic>
      <p:pic>
        <p:nvPicPr>
          <p:cNvPr id="6" name="Obrázok 5" descr="aimg_4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7158" y="2714620"/>
            <a:ext cx="2732486" cy="364331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Psychické zdravie</a:t>
            </a:r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Ľudské zdravie predstavuje jednotu telesného, duševného a sociálneho blaha</a:t>
            </a:r>
            <a:r>
              <a:rPr lang="sk-SK" dirty="0" smtClean="0"/>
              <a:t>.</a:t>
            </a:r>
          </a:p>
          <a:p>
            <a:r>
              <a:rPr lang="sk-SK" dirty="0" smtClean="0"/>
              <a:t>Za duševne zdravých považujeme ľudí, ktorí majú k sebe dobrý postoj, vedia zvládať požiadavky života a cítia sa dobre medzi inými ľuďmi.</a:t>
            </a:r>
            <a:endParaRPr lang="sk-SK" dirty="0"/>
          </a:p>
        </p:txBody>
      </p:sp>
      <p:pic>
        <p:nvPicPr>
          <p:cNvPr id="7" name="Zástupný symbol obsahu 6" descr="logo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2857488" y="5572140"/>
            <a:ext cx="2971800" cy="1076325"/>
          </a:xfrm>
        </p:spPr>
      </p:pic>
      <p:pic>
        <p:nvPicPr>
          <p:cNvPr id="8" name="Obrázok 7" descr="liga-skyscraper-184x506-zbierk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00826" y="1785926"/>
            <a:ext cx="1752600" cy="48196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Psychická záťaž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b="1" dirty="0" smtClean="0"/>
              <a:t>ťažká</a:t>
            </a:r>
            <a:r>
              <a:rPr lang="sk-SK" dirty="0" smtClean="0"/>
              <a:t> psychická záťaž – nastáva pri ohrození života, závažnej havárii, úmrtí blízkeho človeka a pod.</a:t>
            </a:r>
          </a:p>
          <a:p>
            <a:r>
              <a:rPr lang="sk-SK" b="1" dirty="0" smtClean="0"/>
              <a:t>stredná</a:t>
            </a:r>
            <a:r>
              <a:rPr lang="sk-SK" dirty="0" smtClean="0"/>
              <a:t> psychická záťaž – záťaž, pri ktorej podmienky vyvolávajú úzkosť a pod.</a:t>
            </a:r>
          </a:p>
          <a:p>
            <a:r>
              <a:rPr lang="sk-SK" b="1" dirty="0" smtClean="0"/>
              <a:t>ľahká</a:t>
            </a:r>
            <a:r>
              <a:rPr lang="sk-SK" dirty="0" smtClean="0"/>
              <a:t> psychická záťaž – rušenie tu nedosahuje hraničný prah </a:t>
            </a:r>
            <a:r>
              <a:rPr lang="sk-SK" dirty="0" err="1" smtClean="0"/>
              <a:t>stresora</a:t>
            </a:r>
            <a:r>
              <a:rPr lang="sk-SK" dirty="0" smtClean="0"/>
              <a:t> (</a:t>
            </a:r>
            <a:r>
              <a:rPr lang="sk-SK" dirty="0" err="1" smtClean="0"/>
              <a:t>stresor</a:t>
            </a:r>
            <a:r>
              <a:rPr lang="sk-SK" dirty="0" smtClean="0"/>
              <a:t> – príčina stresu), napr. bežné vykonávanie činnosti.</a:t>
            </a:r>
          </a:p>
          <a:p>
            <a:endParaRPr lang="sk-SK" dirty="0"/>
          </a:p>
        </p:txBody>
      </p:sp>
      <p:pic>
        <p:nvPicPr>
          <p:cNvPr id="5" name="Zástupný symbol obsahu 4" descr="th (3)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230098" y="3786190"/>
            <a:ext cx="3827036" cy="2143140"/>
          </a:xfrm>
        </p:spPr>
      </p:pic>
      <p:pic>
        <p:nvPicPr>
          <p:cNvPr id="6" name="Obrázok 5" descr="th (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26056" y="1428736"/>
            <a:ext cx="3444332" cy="192882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Stres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Stav psychickej záťaže, ktorý vzniká pôsobením nejakého rušivého faktora na človeka počas uspokojovania potreby alebo dosahovania cieľa, a ten svojím tlakom sťažuje alebo znemožňuje uspokojenie potreby alebo dosiahnutie cieľa, sa nazýva </a:t>
            </a:r>
            <a:r>
              <a:rPr lang="sk-SK" b="1" dirty="0" smtClean="0"/>
              <a:t>stres</a:t>
            </a:r>
            <a:r>
              <a:rPr lang="sk-SK" dirty="0" smtClean="0"/>
              <a:t>.</a:t>
            </a:r>
            <a:endParaRPr lang="sk-SK" dirty="0"/>
          </a:p>
        </p:txBody>
      </p:sp>
      <p:pic>
        <p:nvPicPr>
          <p:cNvPr id="5" name="Zástupný symbol obsahu 4" descr="stres_dream_1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500562" y="1785926"/>
            <a:ext cx="3657600" cy="2434917"/>
          </a:xfrm>
        </p:spPr>
      </p:pic>
      <p:pic>
        <p:nvPicPr>
          <p:cNvPr id="6" name="Obrázok 5" descr="th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72132" y="4786322"/>
            <a:ext cx="1752600" cy="13716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Stresová reakcia organizmu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b="1" dirty="0" smtClean="0"/>
              <a:t>štádium alarmu</a:t>
            </a:r>
            <a:r>
              <a:rPr lang="sk-SK" dirty="0" smtClean="0"/>
              <a:t> (poplachová reakcia) – znamená nehospodárnu mobilizáciu všetkých pomocných mechanizmov zachovania života</a:t>
            </a:r>
          </a:p>
          <a:p>
            <a:r>
              <a:rPr lang="sk-SK" b="1" dirty="0" smtClean="0"/>
              <a:t>štádium odolnosti</a:t>
            </a:r>
            <a:r>
              <a:rPr lang="sk-SK" dirty="0" smtClean="0"/>
              <a:t> (rezistencie) – znižuje sa zmätok poplachovej reakcie a organizmus si zvyká na stres a bráni sa za cenu likvidácie rezerv. Jedná sa o rozvoj špecifických spôsobov obrany organizmu.</a:t>
            </a:r>
          </a:p>
          <a:p>
            <a:r>
              <a:rPr lang="sk-SK" b="1" dirty="0" smtClean="0"/>
              <a:t>štádium vyčerpania</a:t>
            </a:r>
            <a:r>
              <a:rPr lang="sk-SK" dirty="0" smtClean="0"/>
              <a:t> (</a:t>
            </a:r>
            <a:r>
              <a:rPr lang="sk-SK" dirty="0" err="1" smtClean="0"/>
              <a:t>exhauscia</a:t>
            </a:r>
            <a:r>
              <a:rPr lang="sk-SK" dirty="0" smtClean="0"/>
              <a:t>) – znamená zlyhanie organizmu po vyčerpaní rezerv.</a:t>
            </a:r>
          </a:p>
          <a:p>
            <a:endParaRPr lang="sk-SK" dirty="0"/>
          </a:p>
        </p:txBody>
      </p:sp>
      <p:pic>
        <p:nvPicPr>
          <p:cNvPr id="5" name="Zástupný symbol obsahu 4" descr="images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5357818" y="1857364"/>
            <a:ext cx="2024066" cy="2024066"/>
          </a:xfrm>
        </p:spPr>
      </p:pic>
      <p:pic>
        <p:nvPicPr>
          <p:cNvPr id="6" name="Obrázok 5" descr="stres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86380" y="3643314"/>
            <a:ext cx="2790817" cy="279081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Prejavy stresu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 smtClean="0"/>
              <a:t>Stres sa prejavuje  </a:t>
            </a:r>
            <a:r>
              <a:rPr lang="sk-SK" b="1" dirty="0" smtClean="0"/>
              <a:t>v </a:t>
            </a:r>
            <a:r>
              <a:rPr lang="sk-SK" b="1" dirty="0" smtClean="0"/>
              <a:t>správaní:</a:t>
            </a:r>
            <a:r>
              <a:rPr lang="sk-SK" dirty="0" smtClean="0"/>
              <a:t> </a:t>
            </a:r>
            <a:r>
              <a:rPr lang="sk-SK" dirty="0" smtClean="0"/>
              <a:t>nerozhodnosť</a:t>
            </a:r>
            <a:r>
              <a:rPr lang="sk-SK" dirty="0" smtClean="0"/>
              <a:t>, nespavosť, snaha podvádzať v súvislosti s úlohami a pod</a:t>
            </a:r>
            <a:r>
              <a:rPr lang="sk-SK" dirty="0" smtClean="0"/>
              <a:t>.,</a:t>
            </a:r>
          </a:p>
          <a:p>
            <a:r>
              <a:rPr lang="sk-SK" dirty="0" smtClean="0"/>
              <a:t> </a:t>
            </a:r>
            <a:r>
              <a:rPr lang="sk-SK" b="1" dirty="0" smtClean="0"/>
              <a:t>v emóciách</a:t>
            </a:r>
            <a:r>
              <a:rPr lang="sk-SK" dirty="0" smtClean="0"/>
              <a:t> (prudké zmeny nálad, denné snenie, podráždenosť, úzkosť</a:t>
            </a:r>
            <a:r>
              <a:rPr lang="sk-SK" dirty="0" smtClean="0"/>
              <a:t>),</a:t>
            </a:r>
          </a:p>
          <a:p>
            <a:r>
              <a:rPr lang="sk-SK" b="1" dirty="0" smtClean="0"/>
              <a:t>v</a:t>
            </a:r>
            <a:r>
              <a:rPr lang="sk-SK" b="1" dirty="0" smtClean="0"/>
              <a:t> myslení</a:t>
            </a:r>
            <a:r>
              <a:rPr lang="sk-SK" dirty="0" smtClean="0"/>
              <a:t> (obavy, vtieravé myšlienky</a:t>
            </a:r>
            <a:r>
              <a:rPr lang="sk-SK" dirty="0" smtClean="0"/>
              <a:t>)</a:t>
            </a:r>
          </a:p>
          <a:p>
            <a:r>
              <a:rPr lang="sk-SK" dirty="0" smtClean="0"/>
              <a:t> </a:t>
            </a:r>
            <a:r>
              <a:rPr lang="sk-SK" dirty="0" smtClean="0"/>
              <a:t>a </a:t>
            </a:r>
            <a:r>
              <a:rPr lang="sk-SK" b="1" dirty="0" smtClean="0"/>
              <a:t>v telesných symptómoch</a:t>
            </a:r>
            <a:r>
              <a:rPr lang="sk-SK" dirty="0" smtClean="0"/>
              <a:t> (nechutenstvo, nadmerné svalové napätie, dvojité videnie, hnačky).</a:t>
            </a:r>
            <a:endParaRPr lang="sk-SK" dirty="0"/>
          </a:p>
        </p:txBody>
      </p:sp>
      <p:pic>
        <p:nvPicPr>
          <p:cNvPr id="5" name="Zástupný symbol obsahu 4" descr="manualpropedagogy-150x150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643438" y="3857628"/>
            <a:ext cx="2786082" cy="2786082"/>
          </a:xfrm>
        </p:spPr>
      </p:pic>
      <p:pic>
        <p:nvPicPr>
          <p:cNvPr id="7" name="Obrázok 6" descr="shutterstock_6266218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1214422"/>
            <a:ext cx="3048000" cy="221589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Psychohygiena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Ťažisko </a:t>
            </a:r>
            <a:r>
              <a:rPr lang="sk-SK" dirty="0" err="1" smtClean="0"/>
              <a:t>psychohygieny</a:t>
            </a:r>
            <a:r>
              <a:rPr lang="sk-SK" dirty="0" smtClean="0"/>
              <a:t> je v psychickej regulácii, v sebavýchove, v hygiene myslenia, predstáv, pozornosti a pod. Aby si človek udržal duševné zdravie, musia sa upraviť jeho životné podmienky tak, aby u neho vládol pocit spokojnosti, osobnej vyrovnanosti, fyzickej a psychickej zdatnosti a výkonnosti.</a:t>
            </a:r>
            <a:endParaRPr lang="sk-SK" dirty="0"/>
          </a:p>
        </p:txBody>
      </p:sp>
      <p:pic>
        <p:nvPicPr>
          <p:cNvPr id="5" name="Zástupný symbol obsahu 4" descr="stiahnuť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5072066" y="1500174"/>
            <a:ext cx="3005861" cy="2000264"/>
          </a:xfrm>
        </p:spPr>
      </p:pic>
      <p:pic>
        <p:nvPicPr>
          <p:cNvPr id="6" name="Obrázok 5" descr="p8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34811">
            <a:off x="3948355" y="3010063"/>
            <a:ext cx="4763320" cy="358428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Zvládanie stresu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sk-SK" dirty="0" smtClean="0"/>
              <a:t>Predpokladom zdravého duševného vývinu je psychologicky primerané sociálne prostredie, medziľudské vzťahy bez závažných konfliktov, neprajnosti, nenávisti, ale aj zdravé životné prostredie bez škodlivín, hluku a pod.</a:t>
            </a:r>
            <a:endParaRPr lang="sk-SK" dirty="0"/>
          </a:p>
        </p:txBody>
      </p:sp>
      <p:pic>
        <p:nvPicPr>
          <p:cNvPr id="5" name="Zástupný symbol obsahu 4" descr="th (1)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714876" y="1500174"/>
            <a:ext cx="2857500" cy="1895475"/>
          </a:xfrm>
        </p:spPr>
      </p:pic>
      <p:pic>
        <p:nvPicPr>
          <p:cNvPr id="6" name="Obrázok 5" descr="sposoby-na-str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6248" y="3571876"/>
            <a:ext cx="3810000" cy="2857500"/>
          </a:xfrm>
          <a:prstGeom prst="rect">
            <a:avLst/>
          </a:prstGeom>
        </p:spPr>
      </p:pic>
      <p:pic>
        <p:nvPicPr>
          <p:cNvPr id="7" name="Obrázok 6" descr="aimg_26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034" y="5000636"/>
            <a:ext cx="2786082" cy="160138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Prevencia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b="1" dirty="0" smtClean="0"/>
              <a:t>primárnu</a:t>
            </a:r>
            <a:r>
              <a:rPr lang="sk-SK" dirty="0" smtClean="0"/>
              <a:t> – zabezpečenie takých podmienok života, ktoré by zabraňovali výskytu chorôb, porúch a </a:t>
            </a:r>
            <a:r>
              <a:rPr lang="sk-SK" dirty="0" err="1" smtClean="0"/>
              <a:t>dysadaptácii</a:t>
            </a:r>
            <a:r>
              <a:rPr lang="sk-SK" dirty="0" smtClean="0"/>
              <a:t> širokých vrstiev obyvateľstva;</a:t>
            </a:r>
          </a:p>
          <a:p>
            <a:r>
              <a:rPr lang="sk-SK" b="1" dirty="0" smtClean="0"/>
              <a:t>sekundárnu</a:t>
            </a:r>
            <a:r>
              <a:rPr lang="sk-SK" dirty="0" smtClean="0"/>
              <a:t> – na zabránenie rozvoja porúch a ich prechodu do rozvinutého štádia sa podchytia poruchy v počiatočnom štádiu a vykonajú sa potrebné zásahy;</a:t>
            </a:r>
          </a:p>
          <a:p>
            <a:r>
              <a:rPr lang="sk-SK" b="1" dirty="0" smtClean="0"/>
              <a:t>terciárnu</a:t>
            </a:r>
            <a:r>
              <a:rPr lang="sk-SK" dirty="0" smtClean="0"/>
              <a:t> – týka sa už liečených osôb, sústreďuje sa na to, aby sa nezhoršoval stav osôb a nenastala recidíva.</a:t>
            </a:r>
          </a:p>
          <a:p>
            <a:endParaRPr lang="sk-SK" dirty="0"/>
          </a:p>
        </p:txBody>
      </p:sp>
      <p:pic>
        <p:nvPicPr>
          <p:cNvPr id="5" name="Zástupný symbol obsahu 4" descr="images (1)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286248" y="4500569"/>
            <a:ext cx="3357586" cy="2234321"/>
          </a:xfrm>
        </p:spPr>
      </p:pic>
      <p:pic>
        <p:nvPicPr>
          <p:cNvPr id="6" name="Obrázok 5" descr="p7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71934" y="928670"/>
            <a:ext cx="4416420" cy="3323247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áda">
  <a:themeElements>
    <a:clrScheme name="Arkád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ád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ád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114</Words>
  <Application>Microsoft Office PowerPoint</Application>
  <PresentationFormat>Prezentácia na obrazovke (4:3)</PresentationFormat>
  <Paragraphs>34</Paragraphs>
  <Slides>11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2" baseType="lpstr">
      <vt:lpstr>Arkáda</vt:lpstr>
      <vt:lpstr>Psychické zdravie a stres. Psychická odolnosť a zvládanie stresu</vt:lpstr>
      <vt:lpstr>Psychické zdravie</vt:lpstr>
      <vt:lpstr>Psychická záťaž</vt:lpstr>
      <vt:lpstr>Stres</vt:lpstr>
      <vt:lpstr>Stresová reakcia organizmu</vt:lpstr>
      <vt:lpstr>Prejavy stresu</vt:lpstr>
      <vt:lpstr>Psychohygiena</vt:lpstr>
      <vt:lpstr>Zvládanie stresu</vt:lpstr>
      <vt:lpstr>Prevencia</vt:lpstr>
      <vt:lpstr>Zásady pri chronickom strese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Psychické zdravie a stres. Psychická odolnosť a zvládanie stresu</dc:title>
  <dc:creator>Frakova</dc:creator>
  <cp:lastModifiedBy>Frakova</cp:lastModifiedBy>
  <cp:revision>9</cp:revision>
  <dcterms:created xsi:type="dcterms:W3CDTF">2014-09-21T10:52:55Z</dcterms:created>
  <dcterms:modified xsi:type="dcterms:W3CDTF">2014-09-21T12:18:05Z</dcterms:modified>
</cp:coreProperties>
</file>