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2" r:id="rId7"/>
    <p:sldId id="260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ĺž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ĺž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ĺž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ĺž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ĺž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ĺž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dátum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ĺž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ĺž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ĺž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ĺž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ĺž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ĺž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ĺž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ĺž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ĺž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ĺž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46FC996-5597-494D-8F5A-6F5AF2252331}" type="datetimeFigureOut">
              <a:rPr lang="sk-SK" smtClean="0"/>
              <a:t>27. 5. 2014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4BD3060-828D-4DD3-AC29-C99A12A4FE01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Etika" TargetMode="External"/><Relationship Id="rId7" Type="http://schemas.openxmlformats.org/officeDocument/2006/relationships/hyperlink" Target="http://sk.wikipedia.org/wiki/N%C3%A1bo%C5%BEenstvo" TargetMode="External"/><Relationship Id="rId2" Type="http://schemas.openxmlformats.org/officeDocument/2006/relationships/hyperlink" Target="http://sk.wikipedia.org/wiki/Ideol%C3%B3g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iki/N%C3%A1rodnos%C5%A5" TargetMode="External"/><Relationship Id="rId5" Type="http://schemas.openxmlformats.org/officeDocument/2006/relationships/hyperlink" Target="http://sk.wikipedia.org/wiki/Rasa" TargetMode="External"/><Relationship Id="rId4" Type="http://schemas.openxmlformats.org/officeDocument/2006/relationships/hyperlink" Target="http://sk.wikipedia.org/wiki/Pr%C3%A1v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Sociálne problémy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Kriminalita</a:t>
            </a:r>
          </a:p>
          <a:p>
            <a:r>
              <a:rPr lang="sk-SK" dirty="0" smtClean="0"/>
              <a:t>Extrémizmus</a:t>
            </a:r>
          </a:p>
          <a:p>
            <a:r>
              <a:rPr lang="sk-SK" dirty="0" smtClean="0"/>
              <a:t>Sociálno-patologické javy</a:t>
            </a:r>
          </a:p>
          <a:p>
            <a:r>
              <a:rPr lang="sk-SK" dirty="0" smtClean="0"/>
              <a:t>Deviácia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Sociálno-patologické javy</a:t>
            </a:r>
            <a:endParaRPr lang="sk-SK" dirty="0"/>
          </a:p>
        </p:txBody>
      </p:sp>
      <p:pic>
        <p:nvPicPr>
          <p:cNvPr id="21506" name="Picture 2" descr="C:\Users\Frakova\Desktop\obr2.preview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332" y="2357430"/>
            <a:ext cx="6804328" cy="40719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Máte problémy? Poradíme vám...</a:t>
            </a:r>
            <a:endParaRPr lang="sk-SK" dirty="0"/>
          </a:p>
        </p:txBody>
      </p:sp>
      <p:pic>
        <p:nvPicPr>
          <p:cNvPr id="22530" name="Picture 2" descr="C:\Users\Frakova\Desktop\p17fh286bl1cqi1em1jjnm0r1cml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0513" y="2249488"/>
            <a:ext cx="6122973" cy="4324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Vypracovala: Edita </a:t>
            </a:r>
            <a:r>
              <a:rPr lang="sk-SK" dirty="0" err="1" smtClean="0"/>
              <a:t>Fráková</a:t>
            </a:r>
            <a:endParaRPr lang="sk-SK" dirty="0" smtClean="0"/>
          </a:p>
          <a:p>
            <a:r>
              <a:rPr lang="sk-SK" dirty="0" smtClean="0"/>
              <a:t> </a:t>
            </a:r>
            <a:r>
              <a:rPr lang="sk-SK" dirty="0" smtClean="0"/>
              <a:t>                         </a:t>
            </a:r>
            <a:r>
              <a:rPr lang="sk-SK" smtClean="0"/>
              <a:t>SOŠ Lipany</a:t>
            </a:r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kriminalita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Kriminalita (</a:t>
            </a:r>
            <a:r>
              <a:rPr lang="sk-SK" dirty="0" err="1" smtClean="0"/>
              <a:t>Crimen</a:t>
            </a:r>
            <a:r>
              <a:rPr lang="sk-SK" dirty="0" smtClean="0"/>
              <a:t> - zločin, previnenie, vina, prečin)</a:t>
            </a:r>
          </a:p>
          <a:p>
            <a:r>
              <a:rPr lang="sk-SK" dirty="0" smtClean="0"/>
              <a:t>=druh odchylného </a:t>
            </a:r>
            <a:r>
              <a:rPr lang="sk-SK" dirty="0" err="1" smtClean="0"/>
              <a:t>deviantneho</a:t>
            </a:r>
            <a:r>
              <a:rPr lang="sk-SK" dirty="0" smtClean="0"/>
              <a:t> správania, ktoré je v rozpore s normami uvedenými v trestnom zákone, teda je neprípustné a sankcionované trestným právom. Kriminalita je pojem, ktorým označujeme výskyt trestného správania ako soc. javu. Je vyjadrením súhrnu trestných činov spáchaných v príslušnej spoločnosti, štáte.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kriminalita</a:t>
            </a:r>
            <a:endParaRPr lang="sk-SK" dirty="0"/>
          </a:p>
        </p:txBody>
      </p:sp>
      <p:pic>
        <p:nvPicPr>
          <p:cNvPr id="20482" name="Picture 2" descr="C:\Users\Frakova\Desktop\5_5_drog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214422"/>
            <a:ext cx="3429000" cy="2578100"/>
          </a:xfrm>
          <a:prstGeom prst="rect">
            <a:avLst/>
          </a:prstGeom>
          <a:noFill/>
        </p:spPr>
      </p:pic>
      <p:pic>
        <p:nvPicPr>
          <p:cNvPr id="20484" name="Picture 4" descr="https://encrypted-tbn2.gstatic.com/images?q=tbn:ANd9GcR8Npf4opcI61cVek5ZNLUc7t-wg0eA9wV2dTQ4NMUaHyu3utjMv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285992"/>
            <a:ext cx="2143125" cy="2143125"/>
          </a:xfrm>
          <a:prstGeom prst="rect">
            <a:avLst/>
          </a:prstGeom>
          <a:noFill/>
        </p:spPr>
      </p:pic>
      <p:pic>
        <p:nvPicPr>
          <p:cNvPr id="20486" name="Picture 6" descr="https://encrypted-tbn3.gstatic.com/images?q=tbn:ANd9GcToiH7GW1T7b-lsQAVByqGkJXQX4SsgG4cFPXyo-_FqowVSDohy3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4286256"/>
            <a:ext cx="3242326" cy="2428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Kriminalita mládeže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=v užšom slova zmysle rozumieme kriminalitu, t.j. porušovanie trestného zákona osobami mladšími ako 18 r.</a:t>
            </a:r>
            <a:endParaRPr lang="sk-SK" dirty="0"/>
          </a:p>
        </p:txBody>
      </p:sp>
      <p:pic>
        <p:nvPicPr>
          <p:cNvPr id="4097" name="Picture 1" descr="C:\Users\Frakov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0980" y="3642293"/>
            <a:ext cx="4617036" cy="31004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deviácia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odklon od všeobecných noriem správania; odchýlka, </a:t>
            </a:r>
            <a:r>
              <a:rPr lang="sk-SK" dirty="0" smtClean="0"/>
              <a:t>úchylka</a:t>
            </a:r>
          </a:p>
          <a:p>
            <a:r>
              <a:rPr lang="sk-SK" b="1" dirty="0" smtClean="0"/>
              <a:t>pojem deviácia </a:t>
            </a:r>
            <a:r>
              <a:rPr lang="sk-SK" dirty="0" smtClean="0"/>
              <a:t>neoznačuje</a:t>
            </a:r>
            <a:r>
              <a:rPr lang="sk-SK" dirty="0" smtClean="0"/>
              <a:t>  len protizákonné správanie, ale každé správanie , ktoré porušuje skupinové , alebo spoločenské normy, teda nepísané normy správania. 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deviácia</a:t>
            </a:r>
            <a:endParaRPr lang="sk-SK" dirty="0"/>
          </a:p>
        </p:txBody>
      </p:sp>
      <p:pic>
        <p:nvPicPr>
          <p:cNvPr id="19458" name="Picture 2" descr="C:\Users\Frakova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285992"/>
            <a:ext cx="2505075" cy="1828800"/>
          </a:xfrm>
          <a:prstGeom prst="rect">
            <a:avLst/>
          </a:prstGeom>
          <a:noFill/>
        </p:spPr>
      </p:pic>
      <p:pic>
        <p:nvPicPr>
          <p:cNvPr id="19460" name="Picture 4" descr="https://encrypted-tbn1.gstatic.com/images?q=tbn:ANd9GcQ1EzDkAu28CO3REpO0Voz8mPdiRnv2H3W6pViOdthDq0In8Z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8846" y="1714488"/>
            <a:ext cx="3845521" cy="1928826"/>
          </a:xfrm>
          <a:prstGeom prst="rect">
            <a:avLst/>
          </a:prstGeom>
          <a:noFill/>
        </p:spPr>
      </p:pic>
      <p:pic>
        <p:nvPicPr>
          <p:cNvPr id="19462" name="Picture 6" descr="https://encrypted-tbn2.gstatic.com/images?q=tbn:ANd9GcQVWWy3EFbWLwsXVdolqTi13hmLhu8Rrib_DsOyJFnbt3acc-a0A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4572008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extrémizmus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 smtClean="0"/>
              <a:t>Extrémizmus</a:t>
            </a:r>
            <a:r>
              <a:rPr lang="sk-SK" dirty="0" smtClean="0"/>
              <a:t> je definovaný ako neštandardné správanie, prípadne </a:t>
            </a:r>
            <a:r>
              <a:rPr lang="sk-SK" dirty="0" smtClean="0">
                <a:hlinkClick r:id="rId2" tooltip="Ideológia"/>
              </a:rPr>
              <a:t>ideológia</a:t>
            </a:r>
            <a:r>
              <a:rPr lang="sk-SK" dirty="0" smtClean="0"/>
              <a:t>, ktoré sa významným spôsobom odlišujú od všeobecne akceptovaných a zaužívaných stanov. Extrémizmus nemusí automaticky znamenať kriminálne konanie, často mu však je pripisované popieranie či porušovanie </a:t>
            </a:r>
            <a:r>
              <a:rPr lang="sk-SK" dirty="0" smtClean="0">
                <a:hlinkClick r:id="rId3" tooltip="Etika"/>
              </a:rPr>
              <a:t>etických</a:t>
            </a:r>
            <a:r>
              <a:rPr lang="sk-SK" dirty="0" smtClean="0"/>
              <a:t>, </a:t>
            </a:r>
            <a:r>
              <a:rPr lang="sk-SK" dirty="0" smtClean="0">
                <a:hlinkClick r:id="rId4" tooltip="Právo"/>
              </a:rPr>
              <a:t>právnych</a:t>
            </a:r>
            <a:r>
              <a:rPr lang="sk-SK" dirty="0" smtClean="0"/>
              <a:t> alebo iných významných spoločenských štandardov. Extrémizmus býva často spájaný s </a:t>
            </a:r>
            <a:r>
              <a:rPr lang="sk-SK" dirty="0" smtClean="0">
                <a:hlinkClick r:id="rId5" tooltip="Rasa"/>
              </a:rPr>
              <a:t>rasovou</a:t>
            </a:r>
            <a:r>
              <a:rPr lang="sk-SK" dirty="0" smtClean="0"/>
              <a:t>, </a:t>
            </a:r>
            <a:r>
              <a:rPr lang="sk-SK" dirty="0" smtClean="0">
                <a:hlinkClick r:id="rId6" tooltip="Národnosť"/>
              </a:rPr>
              <a:t>národnostnou</a:t>
            </a:r>
            <a:r>
              <a:rPr lang="sk-SK" dirty="0" smtClean="0"/>
              <a:t>, prípadne </a:t>
            </a:r>
            <a:r>
              <a:rPr lang="sk-SK" dirty="0" smtClean="0">
                <a:hlinkClick r:id="rId7" tooltip="Náboženstvo"/>
              </a:rPr>
              <a:t>náboženskou</a:t>
            </a:r>
            <a:r>
              <a:rPr lang="sk-SK" dirty="0" smtClean="0"/>
              <a:t> neznášanlivosťou. Medzi základné druhy extrémizmu patria politický a náboženský extrémizmus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extrémizmus</a:t>
            </a:r>
            <a:endParaRPr lang="sk-SK" dirty="0"/>
          </a:p>
        </p:txBody>
      </p:sp>
      <p:pic>
        <p:nvPicPr>
          <p:cNvPr id="1026" name="Picture 2" descr="C:\Users\Frakova\Desktop\nacovi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001945"/>
            <a:ext cx="3286148" cy="3257979"/>
          </a:xfrm>
          <a:prstGeom prst="rect">
            <a:avLst/>
          </a:prstGeom>
          <a:noFill/>
        </p:spPr>
      </p:pic>
      <p:pic>
        <p:nvPicPr>
          <p:cNvPr id="1028" name="Picture 4" descr="http://img.mediacentrum.sk/gallery/630/16326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28802"/>
            <a:ext cx="5072066" cy="2769510"/>
          </a:xfrm>
          <a:prstGeom prst="rect">
            <a:avLst/>
          </a:prstGeom>
          <a:noFill/>
        </p:spPr>
      </p:pic>
      <p:pic>
        <p:nvPicPr>
          <p:cNvPr id="1030" name="Picture 6" descr="https://encrypted-tbn3.gstatic.com/images?q=tbn:ANd9GcShK87KeV2f1HaJX0XrD2hwInIcUijGGh_B2u9aBlN9bN4nTd8rU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4643446"/>
            <a:ext cx="2609850" cy="1752600"/>
          </a:xfrm>
          <a:prstGeom prst="rect">
            <a:avLst/>
          </a:prstGeom>
          <a:noFill/>
        </p:spPr>
      </p:pic>
      <p:pic>
        <p:nvPicPr>
          <p:cNvPr id="1032" name="Picture 8" descr="https://encrypted-tbn2.gstatic.com/images?q=tbn:ANd9GcQvyGuk8MWzPXRqt0UQ7C4tCmcMELBm51t_zNxheb_cxyZnyOV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43042" y="4929198"/>
            <a:ext cx="2867025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Sociálno-patologické javy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dirty="0" smtClean="0"/>
              <a:t>Čo znamená tento pojem? </a:t>
            </a:r>
          </a:p>
          <a:p>
            <a:r>
              <a:rPr lang="sk-SK" dirty="0" smtClean="0"/>
              <a:t> </a:t>
            </a:r>
          </a:p>
          <a:p>
            <a:r>
              <a:rPr lang="sk-SK" dirty="0" smtClean="0"/>
              <a:t>sociálny (lat.) = spoločenský; týkajúci sa spoločnosti </a:t>
            </a:r>
            <a:r>
              <a:rPr lang="sk-SK" dirty="0" smtClean="0"/>
              <a:t>,</a:t>
            </a:r>
          </a:p>
          <a:p>
            <a:r>
              <a:rPr lang="sk-SK" dirty="0" smtClean="0"/>
              <a:t>patologický </a:t>
            </a:r>
            <a:r>
              <a:rPr lang="sk-SK" dirty="0" smtClean="0"/>
              <a:t>(gréc.) = chorobný, nenormálny </a:t>
            </a:r>
          </a:p>
          <a:p>
            <a:r>
              <a:rPr lang="sk-SK" dirty="0" smtClean="0"/>
              <a:t> </a:t>
            </a:r>
          </a:p>
          <a:p>
            <a:r>
              <a:rPr lang="sk-SK" dirty="0" err="1" smtClean="0"/>
              <a:t>Sociálno</a:t>
            </a:r>
            <a:r>
              <a:rPr lang="sk-SK" dirty="0" smtClean="0"/>
              <a:t> – patologické javy – súhrnný pojem na označenie chorých, nenormálnych, všeobecne nežiaducich javov </a:t>
            </a:r>
            <a:r>
              <a:rPr lang="sk-SK" dirty="0" smtClean="0"/>
              <a:t>  </a:t>
            </a:r>
            <a:r>
              <a:rPr lang="sk-SK" dirty="0" smtClean="0"/>
              <a:t>v spoločnosti. </a:t>
            </a:r>
          </a:p>
          <a:p>
            <a:r>
              <a:rPr lang="sk-SK" dirty="0" smtClean="0"/>
              <a:t> </a:t>
            </a:r>
          </a:p>
          <a:p>
            <a:r>
              <a:rPr lang="sk-SK" dirty="0" smtClean="0"/>
              <a:t>Čo všetko patrí medzi </a:t>
            </a:r>
            <a:r>
              <a:rPr lang="sk-SK" dirty="0" err="1" smtClean="0"/>
              <a:t>sociálno</a:t>
            </a:r>
            <a:r>
              <a:rPr lang="sk-SK" dirty="0" smtClean="0"/>
              <a:t> – patologické javy? </a:t>
            </a:r>
          </a:p>
          <a:p>
            <a:r>
              <a:rPr lang="sk-SK" dirty="0" smtClean="0"/>
              <a:t> </a:t>
            </a:r>
          </a:p>
          <a:p>
            <a:r>
              <a:rPr lang="sk-SK" dirty="0" smtClean="0"/>
              <a:t>Medzi </a:t>
            </a:r>
            <a:r>
              <a:rPr lang="sk-SK" dirty="0" err="1" smtClean="0"/>
              <a:t>sociálno</a:t>
            </a:r>
            <a:r>
              <a:rPr lang="sk-SK" dirty="0" smtClean="0"/>
              <a:t> – patologické javy patria: </a:t>
            </a:r>
          </a:p>
          <a:p>
            <a:r>
              <a:rPr lang="sk-SK" dirty="0" smtClean="0"/>
              <a:t> </a:t>
            </a:r>
          </a:p>
          <a:p>
            <a:r>
              <a:rPr lang="sk-SK" dirty="0" smtClean="0"/>
              <a:t> drogová závislosť </a:t>
            </a:r>
          </a:p>
          <a:p>
            <a:r>
              <a:rPr lang="sk-SK" dirty="0" smtClean="0"/>
              <a:t> šikanovanie detí </a:t>
            </a:r>
          </a:p>
          <a:p>
            <a:r>
              <a:rPr lang="sk-SK" dirty="0" smtClean="0"/>
              <a:t> týranie detí (telesné, psychické, emocionálne) </a:t>
            </a:r>
          </a:p>
          <a:p>
            <a:r>
              <a:rPr lang="sk-SK" dirty="0" smtClean="0"/>
              <a:t> zneužívanie detí (fyzické, sexuálne) </a:t>
            </a:r>
          </a:p>
          <a:p>
            <a:r>
              <a:rPr lang="sk-SK" dirty="0" smtClean="0"/>
              <a:t> násilie a agresivita </a:t>
            </a:r>
          </a:p>
          <a:p>
            <a:r>
              <a:rPr lang="sk-SK" dirty="0" smtClean="0"/>
              <a:t> problémové správanie detí, záškoláctvo, delikvencia, kriminalita a pod.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ský">
  <a:themeElements>
    <a:clrScheme name="Mests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sts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sts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111</TotalTime>
  <Words>235</Words>
  <Application>Microsoft Office PowerPoint</Application>
  <PresentationFormat>Prezentácia na obrazovke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Mestský</vt:lpstr>
      <vt:lpstr>Sociálne problémy</vt:lpstr>
      <vt:lpstr>kriminalita</vt:lpstr>
      <vt:lpstr>kriminalita</vt:lpstr>
      <vt:lpstr>Kriminalita mládeže</vt:lpstr>
      <vt:lpstr>deviácia</vt:lpstr>
      <vt:lpstr>deviácia</vt:lpstr>
      <vt:lpstr>extrémizmus</vt:lpstr>
      <vt:lpstr>extrémizmus</vt:lpstr>
      <vt:lpstr>Sociálno-patologické javy</vt:lpstr>
      <vt:lpstr>Sociálno-patologické javy</vt:lpstr>
      <vt:lpstr>Máte problémy? Poradíme vám...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Sociálne problémy</dc:title>
  <dc:creator>Frakova</dc:creator>
  <cp:lastModifiedBy>Frakova</cp:lastModifiedBy>
  <cp:revision>12</cp:revision>
  <dcterms:created xsi:type="dcterms:W3CDTF">2014-05-27T15:28:24Z</dcterms:created>
  <dcterms:modified xsi:type="dcterms:W3CDTF">2014-05-27T17:19:52Z</dcterms:modified>
</cp:coreProperties>
</file>