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D5C25-9A5C-4803-93D3-9CF273D7FC7B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827CF-AC2D-447B-9760-4D95B3CC4BC4}" type="slidenum">
              <a:rPr lang="sk-SK" smtClean="0"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e.sk/c/1774124/zvladnut-konflikt-spolocnym-riesenim-problemu.html#ixzz3DxUhjjJK" TargetMode="External"/><Relationship Id="rId2" Type="http://schemas.openxmlformats.org/officeDocument/2006/relationships/hyperlink" Target="http://www.google.s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16-conflicts.jpg"/>
          <p:cNvPicPr>
            <a:picLocks noChangeAspect="1"/>
          </p:cNvPicPr>
          <p:nvPr/>
        </p:nvPicPr>
        <p:blipFill>
          <a:blip r:embed="rId2" cstate="print">
            <a:lum contrast="-40000"/>
          </a:blip>
          <a:stretch>
            <a:fillRect/>
          </a:stretch>
        </p:blipFill>
        <p:spPr>
          <a:xfrm>
            <a:off x="304800" y="496824"/>
            <a:ext cx="8534400" cy="5864352"/>
          </a:xfrm>
          <a:prstGeom prst="star4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Zvládanie konfliktov</a:t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> v medziľudských vzťahoch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>
                <a:solidFill>
                  <a:srgbClr val="FFC000"/>
                </a:solidFill>
              </a:rPr>
              <a:t>Mgr. Edita </a:t>
            </a:r>
            <a:r>
              <a:rPr lang="sk-SK" dirty="0" err="1" smtClean="0">
                <a:solidFill>
                  <a:srgbClr val="FFC000"/>
                </a:solidFill>
              </a:rPr>
              <a:t>Fráková</a:t>
            </a:r>
            <a:endParaRPr lang="sk-SK" dirty="0" smtClean="0">
              <a:solidFill>
                <a:srgbClr val="FFC000"/>
              </a:solidFill>
            </a:endParaRPr>
          </a:p>
          <a:p>
            <a:r>
              <a:rPr lang="sk-SK" dirty="0" smtClean="0">
                <a:solidFill>
                  <a:srgbClr val="FFC000"/>
                </a:solidFill>
              </a:rPr>
              <a:t>SOŠ Lipany</a:t>
            </a:r>
            <a:endParaRPr lang="sk-SK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Súperiť či ustúpiť?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Na základe týchto dvoch charakteristík môžeme zvládanie konfliktov rozdeliť na päť základných stratégií: súperenie - so snahou poraziť protivníka, prispôsobenie sa - zrieknutie sa vlastných potrieb a postojov, vyhýbanie sa - únik z konfliktnej situácie, bez jeho riešenia, integrácia - zjednotenie v spoločnom riešení konfliktu a kompromis - čiastočné uspokojenie záujmov oboch zúčastnených strán.</a:t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pic>
        <p:nvPicPr>
          <p:cNvPr id="4" name="Obrázok 3" descr="th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4572000"/>
            <a:ext cx="28575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Záverom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/>
              <a:t>Naučme sa </a:t>
            </a:r>
            <a:r>
              <a:rPr lang="sk-SK" dirty="0" smtClean="0"/>
              <a:t>pristupovať </a:t>
            </a:r>
            <a:r>
              <a:rPr lang="sk-SK" dirty="0"/>
              <a:t>ku konfliktom ako k nevyhnutnej súčasti života, snažme sa im včas predchádzať a riešiť ich konštruktívne. A to sa dá len osobnou skúsenosťou, tréningom optimálnych reakcií, stratégií a ich uplatňovaním v medziľudských vzťahoch, či už doma alebo na pracovisku. </a:t>
            </a:r>
            <a:endParaRPr lang="sk-SK" dirty="0" smtClean="0"/>
          </a:p>
          <a:p>
            <a:r>
              <a:rPr lang="sk-SK" dirty="0" smtClean="0"/>
              <a:t>Chráňme </a:t>
            </a:r>
            <a:r>
              <a:rPr lang="sk-SK" dirty="0"/>
              <a:t>vlastné práva a záujmy, ale pozerajme sa na konflikt i očami druhej strany, počúvajme a rešpektujme jej názor, lebo zajtra môžeme byť obeťou nesprávne zvládnutého konfliktu práve my.</a:t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Zdroje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hlinkClick r:id="rId2"/>
              </a:rPr>
              <a:t>www.google.sk</a:t>
            </a:r>
            <a:endParaRPr lang="sk-SK" dirty="0" smtClean="0"/>
          </a:p>
          <a:p>
            <a:r>
              <a:rPr lang="sk-SK" dirty="0" smtClean="0">
                <a:hlinkClick r:id="rId3"/>
              </a:rPr>
              <a:t>http://www.sme.sk/c/1774124/zvladnut-konflikt-spolocnym-riesenim-problemu.html#ixzz</a:t>
            </a:r>
            <a:endParaRPr lang="sk-SK" dirty="0"/>
          </a:p>
        </p:txBody>
      </p:sp>
      <p:pic>
        <p:nvPicPr>
          <p:cNvPr id="4" name="Obrázok 3" descr="7276-prednaska-ako-uspesne-riesit-konflikty-aby-sme-sa-pri-tom-nezranil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488" y="3762364"/>
            <a:ext cx="3143272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Konflikt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Slovo konflikt </a:t>
            </a:r>
            <a:r>
              <a:rPr lang="sk-SK" dirty="0"/>
              <a:t>je latinského pôvodu a znamená zrážku, nezhodu, v prenesenom význame niekoho niečím zasiahnuť. Je stretom, zrážkou dvoch alebo viacerých protichodných tendencií, motívov, potrieb, cieľov, ktoré sa do určitej miery navzájom vylučujú. </a:t>
            </a:r>
            <a:br>
              <a:rPr lang="sk-SK" dirty="0"/>
            </a:br>
            <a:endParaRPr lang="sk-SK" dirty="0"/>
          </a:p>
        </p:txBody>
      </p:sp>
      <p:pic>
        <p:nvPicPr>
          <p:cNvPr id="7" name="Obrázok 6" descr="th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4572008"/>
            <a:ext cx="2857500" cy="18859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16-conflic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9610" y="3500438"/>
            <a:ext cx="4624390" cy="317761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Vývoj konfliktu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Vznik konfliktu</a:t>
            </a:r>
          </a:p>
          <a:p>
            <a:r>
              <a:rPr lang="sk-SK" dirty="0" smtClean="0"/>
              <a:t>Vnem konfliktu</a:t>
            </a:r>
          </a:p>
          <a:p>
            <a:r>
              <a:rPr lang="sk-SK" dirty="0" smtClean="0"/>
              <a:t>Analýza konfliktnej situácie</a:t>
            </a:r>
          </a:p>
          <a:p>
            <a:r>
              <a:rPr lang="sk-SK" dirty="0" smtClean="0"/>
              <a:t>Reakcia na konflikt</a:t>
            </a:r>
            <a:endParaRPr lang="sk-SK" dirty="0"/>
          </a:p>
        </p:txBody>
      </p:sp>
      <p:pic>
        <p:nvPicPr>
          <p:cNvPr id="5" name="Obrázok 4" descr="242617.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3857628"/>
            <a:ext cx="4071966" cy="30539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Konflikt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Konštruktívny</a:t>
            </a:r>
          </a:p>
          <a:p>
            <a:r>
              <a:rPr lang="sk-SK" dirty="0" smtClean="0"/>
              <a:t>Deštruktívny</a:t>
            </a:r>
          </a:p>
          <a:p>
            <a:endParaRPr lang="sk-SK" dirty="0"/>
          </a:p>
        </p:txBody>
      </p:sp>
      <p:pic>
        <p:nvPicPr>
          <p:cNvPr id="5" name="Obrázok 4" descr="Izrael_bombarduje_kolejne_11283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214686"/>
            <a:ext cx="4191000" cy="2847975"/>
          </a:xfrm>
          <a:prstGeom prst="rect">
            <a:avLst/>
          </a:prstGeom>
        </p:spPr>
      </p:pic>
      <p:pic>
        <p:nvPicPr>
          <p:cNvPr id="6" name="Obrázok 5" descr="th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1857364"/>
            <a:ext cx="2905132" cy="43576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Konštruktívny konflikt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sk-SK" dirty="0" smtClean="0"/>
              <a:t>Pomáha nám vnútorne rásť</a:t>
            </a:r>
          </a:p>
          <a:p>
            <a:pPr lvl="0" algn="just"/>
            <a:r>
              <a:rPr lang="sk-SK" dirty="0" smtClean="0"/>
              <a:t>Pomáha nám vytvárať si názor, meniť názory, zvyšuje empatiu, pochopenie druhej strany a jej pohľadu na problém, zvyšuje našu toleranciu.</a:t>
            </a:r>
          </a:p>
          <a:p>
            <a:pPr lvl="0" algn="just"/>
            <a:r>
              <a:rPr lang="sk-SK" dirty="0" smtClean="0"/>
              <a:t>V kultúrach ako je SR je konflikt považovaný za niečo zlé a deti od malička nie sú vedené k tomu, aby sa vedeli v konflikte orientovať, ak je v rodine aj v škole prístup k dieťaťu autoritatívny, tak toto dieťa keď vyrastie bude tiež fungovať v autoritatívnom móde, ktorý je bipolárny: nadriadený – podriadený a podľa toho aké sú jeho základné osobnostné vlastnosti sa do tohto modelu fungovania zaradí (každý má však v živote viacej rolí, niekto je možno v rodine dominantný a v zamestnaní submisívny a naopak)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Deštruktívny konflikt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Nehľadá sa riešenie</a:t>
            </a:r>
          </a:p>
          <a:p>
            <a:r>
              <a:rPr lang="sk-SK" dirty="0" smtClean="0"/>
              <a:t>Neprimerané stupňovanie aktivity, emócií</a:t>
            </a:r>
          </a:p>
          <a:p>
            <a:r>
              <a:rPr lang="sk-SK" dirty="0" smtClean="0"/>
              <a:t>Strata sebakontroly, neuvážené angažovanie sa, spontánne reagovanie na okolnosti bez uváženia</a:t>
            </a:r>
          </a:p>
          <a:p>
            <a:r>
              <a:rPr lang="sk-SK" dirty="0" smtClean="0"/>
              <a:t>Citovo zafarbená a osobne zamerané argumentácia</a:t>
            </a:r>
          </a:p>
          <a:p>
            <a:r>
              <a:rPr lang="sk-SK" dirty="0" smtClean="0"/>
              <a:t>Skreslená interpretácia minulých alebo súčasných situácií</a:t>
            </a:r>
          </a:p>
          <a:p>
            <a:r>
              <a:rPr lang="sk-SK" dirty="0" smtClean="0"/>
              <a:t>Stupňovanie napätia, zahmlievanie príčin rozporu</a:t>
            </a:r>
          </a:p>
          <a:p>
            <a:r>
              <a:rPr lang="sk-SK" dirty="0" smtClean="0"/>
              <a:t>Vznik podskupín, ktoré ticho medzi sebou bojujú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Neriešený konflikt – pôvodca stresu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Na </a:t>
            </a:r>
            <a:r>
              <a:rPr lang="sk-SK" dirty="0"/>
              <a:t>priebeh konfliktu vyplýva množstvo premenných osobnostných a situačných faktorov. Či už je to charakter, povaha a dôvod konfliktu, jeho intenzita a trvanie, ale tiež životné skúsenosti, psychické vlastnosti nás a ďalších hráčov tejto zaujímavej ale často zraňujúcej medziľudskej hry. Nezhoda, rozdielnosť názorov môže viesť nielen ku krátkodobému sporu, kolízii pri presadzovaní záujmov a cieľov, ale i k násiliu, agresii, ubližovaniu - psychickému i fyzickému, boju o princípy, nezmieriteľnému antagonizmu, rozpadu vzťahov až k snahe o likvidáciu zdroja konfliktu.</a:t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Riešenie vzniknutých konfliktov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Keď sa vyskytne konflikt ,je potrebné riešiť ho</a:t>
            </a:r>
          </a:p>
          <a:p>
            <a:r>
              <a:rPr lang="sk-SK" dirty="0" smtClean="0"/>
              <a:t>Uvedomiť si, že škriepkami a zvadami sa nič nerieši</a:t>
            </a:r>
          </a:p>
          <a:p>
            <a:r>
              <a:rPr lang="sk-SK" dirty="0" smtClean="0"/>
              <a:t>Ujasniť si podstatu konfliktu</a:t>
            </a:r>
          </a:p>
          <a:p>
            <a:r>
              <a:rPr lang="sk-SK" dirty="0" smtClean="0"/>
              <a:t>Čestný ústup – rieši konflikt kompromisom</a:t>
            </a:r>
          </a:p>
          <a:p>
            <a:r>
              <a:rPr lang="sk-SK" dirty="0" smtClean="0"/>
              <a:t>Dobrá vôľa zúčastnených strán</a:t>
            </a:r>
          </a:p>
          <a:p>
            <a:r>
              <a:rPr lang="sk-SK" dirty="0" smtClean="0"/>
              <a:t>Kritizovať ohľaduplne, tak aby sme sa nedotkli osobnej cti a hrdosti druhej strany</a:t>
            </a:r>
          </a:p>
          <a:p>
            <a:r>
              <a:rPr lang="sk-SK" dirty="0" smtClean="0"/>
              <a:t>Kritika má zmysel len vtedy, ak niečo objasní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Víťazstvo za každú cenu?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Stratégie zvládania konfliktov založené na miere </a:t>
            </a:r>
            <a:r>
              <a:rPr lang="sk-SK" dirty="0" err="1"/>
              <a:t>sebapresadzovania</a:t>
            </a:r>
            <a:r>
              <a:rPr lang="sk-SK" dirty="0"/>
              <a:t> a spolupráce nás učia, že najlepšou a najefektívnejšou cestou riešenia konfliktu je stratégia výhra/výhra. Teda spoločné riešenie problému tak, aby sa rovnocenne uspokojili záujmy oboch strán a ani jedna z nich nemala pocit prehry a straty vlastných cieľov.</a:t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460</Words>
  <Application>Microsoft Office PowerPoint</Application>
  <PresentationFormat>Prezentácia na obrazovke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Zvládanie konfliktov  v medziľudských vzťahoch</vt:lpstr>
      <vt:lpstr>Konflikt</vt:lpstr>
      <vt:lpstr>Vývoj konfliktu</vt:lpstr>
      <vt:lpstr>Konflikt</vt:lpstr>
      <vt:lpstr>Konštruktívny konflikt</vt:lpstr>
      <vt:lpstr>Deštruktívny konflikt</vt:lpstr>
      <vt:lpstr>Neriešený konflikt – pôvodca stresu</vt:lpstr>
      <vt:lpstr>Riešenie vzniknutých konfliktov</vt:lpstr>
      <vt:lpstr>Víťazstvo za každú cenu?</vt:lpstr>
      <vt:lpstr>Súperiť či ustúpiť?</vt:lpstr>
      <vt:lpstr>Záverom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Zvládanie konfliktov v</dc:title>
  <dc:creator>Frakova</dc:creator>
  <cp:lastModifiedBy>Frakova</cp:lastModifiedBy>
  <cp:revision>10</cp:revision>
  <dcterms:created xsi:type="dcterms:W3CDTF">2014-09-21T13:05:29Z</dcterms:created>
  <dcterms:modified xsi:type="dcterms:W3CDTF">2014-09-21T14:42:14Z</dcterms:modified>
</cp:coreProperties>
</file>